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91" r:id="rId3"/>
    <p:sldId id="299" r:id="rId4"/>
    <p:sldId id="312" r:id="rId5"/>
    <p:sldId id="313" r:id="rId6"/>
    <p:sldId id="292" r:id="rId7"/>
    <p:sldId id="293" r:id="rId8"/>
    <p:sldId id="310" r:id="rId9"/>
    <p:sldId id="311" r:id="rId10"/>
    <p:sldId id="309" r:id="rId11"/>
    <p:sldId id="308" r:id="rId12"/>
    <p:sldId id="305" r:id="rId13"/>
    <p:sldId id="301" r:id="rId14"/>
    <p:sldId id="302" r:id="rId15"/>
    <p:sldId id="306" r:id="rId16"/>
    <p:sldId id="298" r:id="rId17"/>
    <p:sldId id="300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20"/>
    </p:embeddedFont>
    <p:embeddedFont>
      <p:font typeface="나눔스퀘어OTF Bold" panose="020B0600000101010101" pitchFamily="34" charset="-127"/>
      <p:bold r:id="rId21"/>
    </p:embeddedFont>
    <p:embeddedFont>
      <p:font typeface="나눔스퀘어OTF ExtraBold" panose="020B0600000101010101" pitchFamily="34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부용" initials="김" lastIdx="2" clrIdx="0">
    <p:extLst>
      <p:ext uri="{19B8F6BF-5375-455C-9EA6-DF929625EA0E}">
        <p15:presenceInfo xmlns:p15="http://schemas.microsoft.com/office/powerpoint/2012/main" userId="김부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000000"/>
    <a:srgbClr val="7F7F7F"/>
    <a:srgbClr val="F6FAF4"/>
    <a:srgbClr val="DEEBF7"/>
    <a:srgbClr val="FFFFA3"/>
    <a:srgbClr val="E6E6E6"/>
    <a:srgbClr val="2E75B6"/>
    <a:srgbClr val="9DC3E6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310" autoAdjust="0"/>
  </p:normalViewPr>
  <p:slideViewPr>
    <p:cSldViewPr snapToGrid="0">
      <p:cViewPr varScale="1">
        <p:scale>
          <a:sx n="54" d="100"/>
          <a:sy n="54" d="100"/>
        </p:scale>
        <p:origin x="725" y="-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6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6:26.824" idx="2">
    <p:pos x="10" y="10"/>
    <p:text>모스부호같이 패턴 생성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08:34.223" idx="1">
    <p:pos x="10" y="10"/>
    <p:text>상세한 내용은 슬라이드 노트에 작성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C3EF0-2923-436E-BA91-E94CF86B686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753A-553E-4FE0-9CF3-D972ACDC3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5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03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41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3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2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5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4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9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51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8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불변성 생체 정보</a:t>
            </a:r>
            <a:r>
              <a:rPr lang="en-US" altLang="ko-KR" dirty="0"/>
              <a:t>: </a:t>
            </a:r>
            <a:r>
              <a:rPr lang="ko-KR" altLang="en-US" dirty="0"/>
              <a:t>홍채인식</a:t>
            </a:r>
            <a:endParaRPr lang="en-US" altLang="ko-KR" dirty="0"/>
          </a:p>
          <a:p>
            <a:r>
              <a:rPr lang="ko-KR" altLang="en-US" dirty="0"/>
              <a:t>가변성 패턴 정보</a:t>
            </a:r>
            <a:r>
              <a:rPr lang="en-US" altLang="ko-KR" dirty="0"/>
              <a:t>: </a:t>
            </a:r>
            <a:r>
              <a:rPr lang="ko-KR" altLang="en-US" dirty="0"/>
              <a:t>눈 깜박임 패턴</a:t>
            </a:r>
            <a:endParaRPr lang="en-US" altLang="ko-KR" dirty="0"/>
          </a:p>
          <a:p>
            <a:r>
              <a:rPr lang="ko-KR" altLang="en-US" dirty="0"/>
              <a:t>보안 방식 선택 정보</a:t>
            </a:r>
            <a:r>
              <a:rPr lang="en-US" altLang="ko-KR" dirty="0"/>
              <a:t>: </a:t>
            </a:r>
            <a:r>
              <a:rPr lang="ko-KR" altLang="en-US" dirty="0"/>
              <a:t>외부인은 사용자가 </a:t>
            </a:r>
            <a:r>
              <a:rPr lang="en-US" altLang="ko-KR" dirty="0"/>
              <a:t>1</a:t>
            </a:r>
            <a:r>
              <a:rPr lang="ko-KR" altLang="en-US" dirty="0"/>
              <a:t>번 방식을 선택했는지 </a:t>
            </a:r>
            <a:r>
              <a:rPr lang="en-US" altLang="ko-KR" dirty="0"/>
              <a:t>2</a:t>
            </a:r>
            <a:r>
              <a:rPr lang="ko-KR" altLang="en-US" dirty="0"/>
              <a:t>번 방식을 선택했는지 모를 것이다</a:t>
            </a:r>
            <a:r>
              <a:rPr lang="en-US" altLang="ko-KR" dirty="0"/>
              <a:t>. </a:t>
            </a:r>
            <a:r>
              <a:rPr lang="ko-KR" altLang="en-US" dirty="0"/>
              <a:t>따라서 두 방식 중 하나를 선택하는 행위 역시 보안성을 강화하는 요소가 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안정성</a:t>
            </a:r>
            <a:endParaRPr lang="en-US" altLang="ko-KR" dirty="0"/>
          </a:p>
          <a:p>
            <a:r>
              <a:rPr lang="ko-KR" altLang="en-US" dirty="0"/>
              <a:t>홍채 인식으로 출입 시스템을 구축한 경우</a:t>
            </a:r>
            <a:r>
              <a:rPr lang="en-US" altLang="ko-KR" dirty="0"/>
              <a:t>, </a:t>
            </a:r>
            <a:r>
              <a:rPr lang="ko-KR" altLang="en-US" dirty="0"/>
              <a:t>눈 깜박임 패턴으로 만든 비밀번호 사용을 결합하면 의안을 착용한 사람도 출입할 때 별도의 절차를 번거롭게 밟지 않고 다른 사람들과 같이 통과할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움직이지 않는 사진에 의해서 보안이 뚫릴 일은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편의성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겨울에 장갑을 끼고 코시국에 마스크를 껴도 눈을 완전히 가리는 일은 거의 없다</a:t>
            </a:r>
            <a:r>
              <a:rPr lang="en-US" altLang="ko-KR" dirty="0"/>
              <a:t>. </a:t>
            </a:r>
            <a:r>
              <a:rPr lang="ko-KR" altLang="en-US" dirty="0"/>
              <a:t>선글라스</a:t>
            </a:r>
            <a:r>
              <a:rPr lang="en-US" altLang="ko-KR" dirty="0"/>
              <a:t>, </a:t>
            </a:r>
            <a:r>
              <a:rPr lang="ko-KR" altLang="en-US" dirty="0" err="1"/>
              <a:t>고글</a:t>
            </a:r>
            <a:r>
              <a:rPr lang="ko-KR" altLang="en-US" dirty="0"/>
              <a:t> 등의 경우가 있긴 해도 이런 것들을 벗는 것은 장갑을 벗는 것보단 훨씬 쉽다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비접촉</a:t>
            </a:r>
            <a:r>
              <a:rPr lang="ko-KR" altLang="en-US" dirty="0"/>
              <a:t> 방식이므로 장치가 물리적인 영향에서 보다 자유로워진다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눈 깜박임은 공유를 하지 않고도 원격으로</a:t>
            </a:r>
            <a:r>
              <a:rPr lang="en-US" altLang="ko-KR" dirty="0"/>
              <a:t>(</a:t>
            </a:r>
            <a:r>
              <a:rPr lang="ko-KR" altLang="en-US" dirty="0"/>
              <a:t>영상 </a:t>
            </a:r>
            <a:r>
              <a:rPr lang="ko-KR" altLang="en-US" dirty="0" err="1"/>
              <a:t>통화같은</a:t>
            </a:r>
            <a:r>
              <a:rPr lang="ko-KR" altLang="en-US" dirty="0"/>
              <a:t> 식으로</a:t>
            </a:r>
            <a:r>
              <a:rPr lang="en-US" altLang="ko-KR" dirty="0"/>
              <a:t>) </a:t>
            </a:r>
            <a:r>
              <a:rPr lang="ko-KR" altLang="en-US" dirty="0"/>
              <a:t>잠금 해제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홍채를 사용하지 않고 눈 깜박임 패턴으로만 보안을 하는 경우 눈 깜박임 패턴을 공유해서 출입 권한을 여러 명이서 나눌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19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06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A1530-36BF-478F-9AA2-BAC9015F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F9C9D2-7821-4382-8182-F1538EB0B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2EF50-EBD2-4562-8DA4-F3019A8B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EBF18-F446-44A1-AE37-B7C5F644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EC540-1D04-4238-9C0B-1518A1DF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5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4D04B-1E24-4232-B3A7-BBA1B7FF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5AF774-7C65-49C6-93DF-25F111F7A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49616-DBC9-46E5-835A-E3CE3D30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579A90-48FC-41CC-9764-E7AD17AD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84101-95B6-4B8A-B0F5-50194355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8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5A8FEF-F6FE-47B1-B705-D6EBDFFCB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C8A8FD-51BA-4AB2-A5AD-A037F5B37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448C50-0714-4175-BB25-AF717574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B6504-E56C-4B4D-BEA7-6F727DD0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4F8BD-DD9D-4F76-ABE9-F7B628D3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3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80ECA-5214-44CC-87A2-09C205B7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4E04A-D622-44E6-ADF3-516A654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47EAE-5194-493F-AE56-76B9CEBF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3ABCE6-7A94-453B-8AFA-EC8EED24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A7AD1-C7FE-4185-936D-64A992B5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65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7420D-9636-40CA-8455-885B60D5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47B09-41BE-4759-8C87-270DD875B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FF03D-0DF0-48A7-ABF4-57E6938F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9845-44A6-439A-AAD5-142F2868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1D9C0-1FA4-417A-B00C-B8422FEE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17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6A6E6-1A52-47C5-97E5-4A28EA8E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A2189-60D6-4E87-B68A-4EE3A0287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749AC-FB57-418A-9234-3F1A820F2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8C3EE6-925C-456A-8A22-5F8AAB14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2E0BB-3CE6-4BD9-99CC-C8580C81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756B54-2448-4BBF-87E0-FC3B478E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1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5ED12-A0AF-4ABF-9C00-08A040BFB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0D02-90DC-4A39-BD84-D7E52F955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3DB7F1-7AF5-4015-AF97-B5B6FAE47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3C1F3-2321-4AD2-B731-62C3C120D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ED2FF5-5703-4714-B348-3CDFC8172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68B58B-C8A6-417E-99CD-A1438113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B5CB98-2CCA-47EE-BA66-930096D4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EA425-0A8E-4ED2-AA60-3AD199EC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9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6F252-B5A4-4985-AEF5-F5B7335E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0068EF-F28C-4110-A7BC-B6861609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0684D-E713-4417-B85D-224042BC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87164A-35CA-4753-9B49-79BC45ED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9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65F80B-FE86-47DE-A07C-0A57926B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50144C-3F4D-4E77-86B0-D0016056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B27050-9FB4-4CEF-8657-4F6C0301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0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5225D-A717-40E6-B97C-6437ECD7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ADB4E-A9A2-45CC-9842-CBBB42ED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91D6EF-0096-4313-93F8-DAD39A768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3D49E-069A-41BB-AE2E-67907C38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F1A405-2349-4022-BB5A-8B6BB063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01D12C-6F85-41E3-8FED-6A2485CD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0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4DD94-4804-4DD2-B787-0D961CBB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089B8E-6F93-414B-AC8B-01D98EC0B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4B740C-5A38-4847-9B7D-0E0BAEFD4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AC43D-D8BD-4DB6-A00A-7BA86633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C32082-ACAE-4118-8787-990A8CAC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8B3E8-CD5E-4366-AE3B-D1367C29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52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A7DDD3-8673-4F0E-A9D8-7186DA29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C0D52-1546-44A5-BA12-98928053F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B9673-8444-4511-B828-61AAFF74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89100-1981-4CAC-B604-4E2A908F2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CFE14-AAD2-4BB3-AC63-99BD09BBC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82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0.gif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://www.ohmynews.com/NWS_Web/View/at_pg.aspx?CNTN_CD=A000237394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annews.com/media/view.asp?idx=86954&amp;kind=" TargetMode="External"/><Relationship Id="rId5" Type="http://schemas.openxmlformats.org/officeDocument/2006/relationships/hyperlink" Target="https://www.boannews.com/media/view.asp?idx=92989" TargetMode="Externa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65135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6CF6-5E19-488B-9A71-C1D97BAA04FE}"/>
              </a:ext>
            </a:extLst>
          </p:cNvPr>
          <p:cNvSpPr/>
          <p:nvPr/>
        </p:nvSpPr>
        <p:spPr>
          <a:xfrm>
            <a:off x="3853236" y="2172558"/>
            <a:ext cx="448552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36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48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48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Facial semantic segmentation</a:t>
            </a:r>
            <a:endParaRPr lang="ko-KR" altLang="en-US" sz="2400" dirty="0">
              <a:solidFill>
                <a:schemeClr val="accent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7" name="그래픽 6" descr="속눈썹">
            <a:extLst>
              <a:ext uri="{FF2B5EF4-FFF2-40B4-BE49-F238E27FC236}">
                <a16:creationId xmlns:a16="http://schemas.microsoft.com/office/drawing/2014/main" id="{C33980AE-DE24-44BD-B2DF-2F422E00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9601" y="538276"/>
            <a:ext cx="2272797" cy="22727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F6EC94-228E-4DBF-8D30-D0D4D04C6B97}"/>
              </a:ext>
            </a:extLst>
          </p:cNvPr>
          <p:cNvSpPr/>
          <p:nvPr/>
        </p:nvSpPr>
        <p:spPr>
          <a:xfrm>
            <a:off x="5389716" y="4200741"/>
            <a:ext cx="1412566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</a:t>
            </a:r>
            <a:r>
              <a:rPr lang="ko-KR" altLang="ko-KR" sz="16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∙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SW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공모전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6E2475C-00E9-49E9-9293-BAB5FC304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53377"/>
              </p:ext>
            </p:extLst>
          </p:nvPr>
        </p:nvGraphicFramePr>
        <p:xfrm>
          <a:off x="5004121" y="4624190"/>
          <a:ext cx="2221296" cy="169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870553681"/>
                    </a:ext>
                  </a:extLst>
                </a:gridCol>
                <a:gridCol w="1265303">
                  <a:extLst>
                    <a:ext uri="{9D8B030D-6E8A-4147-A177-3AD203B41FA5}">
                      <a16:colId xmlns:a16="http://schemas.microsoft.com/office/drawing/2014/main" val="1968637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지도교수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양희경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505575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느낌알조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~?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814248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김부용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46531"/>
                  </a:ext>
                </a:extLst>
              </a:tr>
              <a:tr h="76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박채린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백원재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유지우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39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24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518A262-F7BA-4527-8D55-8ED41F78E907}"/>
              </a:ext>
            </a:extLst>
          </p:cNvPr>
          <p:cNvSpPr/>
          <p:nvPr/>
        </p:nvSpPr>
        <p:spPr>
          <a:xfrm>
            <a:off x="3806655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보안성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61BE83-D800-4A66-B607-CFECB20FB02D}"/>
              </a:ext>
            </a:extLst>
          </p:cNvPr>
          <p:cNvSpPr/>
          <p:nvPr/>
        </p:nvSpPr>
        <p:spPr>
          <a:xfrm>
            <a:off x="6537155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보안성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8F5029A-B77A-40E6-B2E0-0BE467DB7234}"/>
              </a:ext>
            </a:extLst>
          </p:cNvPr>
          <p:cNvSpPr/>
          <p:nvPr/>
        </p:nvSpPr>
        <p:spPr>
          <a:xfrm>
            <a:off x="9267655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보안성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7E221A-8ACF-4BF5-803D-CD7B57DA7374}"/>
              </a:ext>
            </a:extLst>
          </p:cNvPr>
          <p:cNvSpPr/>
          <p:nvPr/>
        </p:nvSpPr>
        <p:spPr>
          <a:xfrm>
            <a:off x="1076154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9FE1AF-7157-4F31-ACF3-F797877EF21D}"/>
              </a:ext>
            </a:extLst>
          </p:cNvPr>
          <p:cNvGrpSpPr/>
          <p:nvPr/>
        </p:nvGrpSpPr>
        <p:grpSpPr>
          <a:xfrm>
            <a:off x="1076155" y="2728420"/>
            <a:ext cx="10039689" cy="461820"/>
            <a:chOff x="1024293" y="2438400"/>
            <a:chExt cx="10039689" cy="4618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503AFA-1326-4596-A05E-F349AE282C94}"/>
                </a:ext>
              </a:extLst>
            </p:cNvPr>
            <p:cNvSpPr/>
            <p:nvPr/>
          </p:nvSpPr>
          <p:spPr>
            <a:xfrm>
              <a:off x="1024293" y="2438400"/>
              <a:ext cx="1848189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DC90723-C236-47BA-B890-179641D40E4D}"/>
                </a:ext>
              </a:extLst>
            </p:cNvPr>
            <p:cNvSpPr/>
            <p:nvPr/>
          </p:nvSpPr>
          <p:spPr>
            <a:xfrm>
              <a:off x="6485294" y="2438400"/>
              <a:ext cx="1848188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안정성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2780307-2753-4F0D-B0C7-02D922DC9BCE}"/>
                </a:ext>
              </a:extLst>
            </p:cNvPr>
            <p:cNvSpPr/>
            <p:nvPr/>
          </p:nvSpPr>
          <p:spPr>
            <a:xfrm>
              <a:off x="3754794" y="2438400"/>
              <a:ext cx="1848188" cy="46182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가변성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124D977-5820-4E32-B765-C56FDA02C572}"/>
                </a:ext>
              </a:extLst>
            </p:cNvPr>
            <p:cNvSpPr/>
            <p:nvPr/>
          </p:nvSpPr>
          <p:spPr>
            <a:xfrm>
              <a:off x="9215794" y="2438400"/>
              <a:ext cx="1848188" cy="46182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편의성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7F41FC-5FEF-4F8E-BEC1-89065A58B268}"/>
              </a:ext>
            </a:extLst>
          </p:cNvPr>
          <p:cNvGrpSpPr/>
          <p:nvPr/>
        </p:nvGrpSpPr>
        <p:grpSpPr>
          <a:xfrm>
            <a:off x="3957562" y="1375334"/>
            <a:ext cx="4276876" cy="815608"/>
            <a:chOff x="5654844" y="1486721"/>
            <a:chExt cx="4276876" cy="8156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9AEAE8-48F7-4D96-AAB1-CC751E0E5628}"/>
                </a:ext>
              </a:extLst>
            </p:cNvPr>
            <p:cNvSpPr/>
            <p:nvPr/>
          </p:nvSpPr>
          <p:spPr>
            <a:xfrm>
              <a:off x="5654844" y="1486721"/>
              <a:ext cx="2481769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깜박이는 패턴으로</a:t>
              </a:r>
              <a:endParaRPr lang="en-US" altLang="ko-KR" sz="2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ko-KR" sz="27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비밀번호 만들기</a:t>
              </a:r>
              <a:endParaRPr lang="en-US" altLang="ko-KR" sz="27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122BC5-72FE-4066-97A4-9318D99CB776}"/>
                </a:ext>
              </a:extLst>
            </p:cNvPr>
            <p:cNvSpPr/>
            <p:nvPr/>
          </p:nvSpPr>
          <p:spPr>
            <a:xfrm>
              <a:off x="8136613" y="1486721"/>
              <a:ext cx="179510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WHY?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AB076A-6D1C-474C-A567-4AC9CDD645D2}"/>
              </a:ext>
            </a:extLst>
          </p:cNvPr>
          <p:cNvSpPr/>
          <p:nvPr/>
        </p:nvSpPr>
        <p:spPr>
          <a:xfrm>
            <a:off x="933663" y="3285912"/>
            <a:ext cx="21331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두 방식 중 선택 가능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깜박임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홍채인식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Only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 깜박임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1E7340-AD21-4474-9AD0-FAFC25E752F2}"/>
              </a:ext>
            </a:extLst>
          </p:cNvPr>
          <p:cNvSpPr/>
          <p:nvPr/>
        </p:nvSpPr>
        <p:spPr>
          <a:xfrm>
            <a:off x="933663" y="4163075"/>
            <a:ext cx="2133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 보안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불변성 생체 정보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가변성 패턴 정보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방식 선택 정보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정지된 사진으로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돌파 불가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2F3598-F689-4DFE-80F2-527001D8B04E}"/>
              </a:ext>
            </a:extLst>
          </p:cNvPr>
          <p:cNvSpPr/>
          <p:nvPr/>
        </p:nvSpPr>
        <p:spPr>
          <a:xfrm>
            <a:off x="6394664" y="3628312"/>
            <a:ext cx="2133169" cy="1854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 인식을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하기 힘든 상황에서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대안적 적용 가능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빛이 강한 환경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바람이 세게 부는 환경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의안 착용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6F31E6-F44A-42DD-AEE1-3A9C1A1E8B28}"/>
              </a:ext>
            </a:extLst>
          </p:cNvPr>
          <p:cNvGrpSpPr/>
          <p:nvPr/>
        </p:nvGrpSpPr>
        <p:grpSpPr>
          <a:xfrm>
            <a:off x="3664164" y="3647549"/>
            <a:ext cx="2133169" cy="1815882"/>
            <a:chOff x="3664164" y="3291466"/>
            <a:chExt cx="2133169" cy="18158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E5A9C7-EB7A-400C-ABB9-5C4C48BD9FF7}"/>
                </a:ext>
              </a:extLst>
            </p:cNvPr>
            <p:cNvSpPr/>
            <p:nvPr/>
          </p:nvSpPr>
          <p:spPr>
            <a:xfrm>
              <a:off x="3664164" y="3291466"/>
              <a:ext cx="2133169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홍채 등의 생체 정보는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유출 시 변경 불가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눈 깜박임 패턴 정보는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유출 시 변경 가능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5" name="그래픽 24" descr="최대화">
              <a:extLst>
                <a:ext uri="{FF2B5EF4-FFF2-40B4-BE49-F238E27FC236}">
                  <a16:creationId xmlns:a16="http://schemas.microsoft.com/office/drawing/2014/main" id="{AEE2D453-523F-4AF8-9452-184F7D390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869007">
              <a:off x="4553202" y="4022022"/>
              <a:ext cx="354769" cy="354769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29D4A1-DA30-44E2-B97E-EE706C4B55AF}"/>
              </a:ext>
            </a:extLst>
          </p:cNvPr>
          <p:cNvSpPr/>
          <p:nvPr/>
        </p:nvSpPr>
        <p:spPr>
          <a:xfrm>
            <a:off x="9125168" y="3552672"/>
            <a:ext cx="2133169" cy="20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AutoNum type="arabicPeriod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눈은 가장 드러내기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쉬운 신체 부위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눈의 고유성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얼굴 전체를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인식할 필요 없음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비접촉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방식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 공유 가능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73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5" y="676098"/>
            <a:ext cx="2795544" cy="3887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프로토타입 구상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62303C-B687-4F42-98C8-F3859DEF276F}"/>
              </a:ext>
            </a:extLst>
          </p:cNvPr>
          <p:cNvGrpSpPr/>
          <p:nvPr/>
        </p:nvGrpSpPr>
        <p:grpSpPr>
          <a:xfrm>
            <a:off x="3794119" y="1384634"/>
            <a:ext cx="4603761" cy="815608"/>
            <a:chOff x="5654844" y="1486721"/>
            <a:chExt cx="4603761" cy="81560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20896A-A13B-4A93-89AD-C67D9F73C9BB}"/>
                </a:ext>
              </a:extLst>
            </p:cNvPr>
            <p:cNvSpPr/>
            <p:nvPr/>
          </p:nvSpPr>
          <p:spPr>
            <a:xfrm>
              <a:off x="5654844" y="1486721"/>
              <a:ext cx="2481769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깜박이는 패턴으로</a:t>
              </a:r>
              <a:endParaRPr lang="en-US" altLang="ko-KR" sz="2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ko-KR" sz="27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비밀번호 만들기</a:t>
              </a:r>
              <a:endParaRPr lang="en-US" altLang="ko-KR" sz="27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DED33C-49F9-45E0-9D40-98A871BA5543}"/>
                </a:ext>
              </a:extLst>
            </p:cNvPr>
            <p:cNvSpPr/>
            <p:nvPr/>
          </p:nvSpPr>
          <p:spPr>
            <a:xfrm>
              <a:off x="8136613" y="1486721"/>
              <a:ext cx="212199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WHAT?</a:t>
              </a:r>
            </a:p>
          </p:txBody>
        </p:sp>
      </p:grpSp>
      <p:pic>
        <p:nvPicPr>
          <p:cNvPr id="3" name="그래픽 2" descr="웹 캠">
            <a:extLst>
              <a:ext uri="{FF2B5EF4-FFF2-40B4-BE49-F238E27FC236}">
                <a16:creationId xmlns:a16="http://schemas.microsoft.com/office/drawing/2014/main" id="{2B6B418C-C1C7-4969-95C9-F5FC24D54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789" y="3747558"/>
            <a:ext cx="790930" cy="790930"/>
          </a:xfrm>
          <a:prstGeom prst="rect">
            <a:avLst/>
          </a:prstGeom>
        </p:spPr>
      </p:pic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FB5B13E7-BE1D-45C1-A741-379D56CEA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018" y="2991019"/>
            <a:ext cx="3190883" cy="319088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B703BF-A7FD-4BF8-82EC-C80024AF8D00}"/>
              </a:ext>
            </a:extLst>
          </p:cNvPr>
          <p:cNvGrpSpPr/>
          <p:nvPr/>
        </p:nvGrpSpPr>
        <p:grpSpPr>
          <a:xfrm>
            <a:off x="8330463" y="3463462"/>
            <a:ext cx="2568265" cy="2646222"/>
            <a:chOff x="5454720" y="3121800"/>
            <a:chExt cx="3394920" cy="3394920"/>
          </a:xfrm>
        </p:grpSpPr>
        <p:pic>
          <p:nvPicPr>
            <p:cNvPr id="5" name="그래픽 4" descr="모니터">
              <a:extLst>
                <a:ext uri="{FF2B5EF4-FFF2-40B4-BE49-F238E27FC236}">
                  <a16:creationId xmlns:a16="http://schemas.microsoft.com/office/drawing/2014/main" id="{35AEB9BD-B09A-4E08-A02C-FF175AF7A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4720" y="3121800"/>
              <a:ext cx="3394920" cy="339492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08C4D21-50D1-4A6F-84E1-D33ED60664A4}"/>
                </a:ext>
              </a:extLst>
            </p:cNvPr>
            <p:cNvSpPr/>
            <p:nvPr/>
          </p:nvSpPr>
          <p:spPr>
            <a:xfrm flipV="1">
              <a:off x="6849462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BCA36B0-2FB4-4B7C-8930-7621D472FEA5}"/>
                </a:ext>
              </a:extLst>
            </p:cNvPr>
            <p:cNvSpPr/>
            <p:nvPr/>
          </p:nvSpPr>
          <p:spPr>
            <a:xfrm flipV="1">
              <a:off x="7250147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AF30D7-CD7C-4324-B86D-76A8D1D5AEDF}"/>
                </a:ext>
              </a:extLst>
            </p:cNvPr>
            <p:cNvSpPr/>
            <p:nvPr/>
          </p:nvSpPr>
          <p:spPr>
            <a:xfrm flipV="1">
              <a:off x="7651797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2534F8-FE93-465B-9347-215705334B90}"/>
                </a:ext>
              </a:extLst>
            </p:cNvPr>
            <p:cNvSpPr/>
            <p:nvPr/>
          </p:nvSpPr>
          <p:spPr>
            <a:xfrm flipV="1">
              <a:off x="6446352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516FAEE-00D5-4910-95D4-2ED0FC81D8B8}"/>
                </a:ext>
              </a:extLst>
            </p:cNvPr>
            <p:cNvCxnSpPr/>
            <p:nvPr/>
          </p:nvCxnSpPr>
          <p:spPr>
            <a:xfrm>
              <a:off x="6446352" y="4875696"/>
              <a:ext cx="1646088" cy="0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550D75-3A28-47A2-B1DE-C5F4F72BFA79}"/>
                </a:ext>
              </a:extLst>
            </p:cNvPr>
            <p:cNvSpPr/>
            <p:nvPr/>
          </p:nvSpPr>
          <p:spPr>
            <a:xfrm>
              <a:off x="7428262" y="4853925"/>
              <a:ext cx="757129" cy="394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6B8ECA0D-A748-401E-A9C2-015FFFB544D9}"/>
              </a:ext>
            </a:extLst>
          </p:cNvPr>
          <p:cNvSpPr/>
          <p:nvPr/>
        </p:nvSpPr>
        <p:spPr>
          <a:xfrm>
            <a:off x="2591588" y="2480364"/>
            <a:ext cx="1592294" cy="1415115"/>
          </a:xfrm>
          <a:prstGeom prst="wedgeEllipseCallout">
            <a:avLst>
              <a:gd name="adj1" fmla="val -41870"/>
              <a:gd name="adj2" fmla="val 52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눈">
            <a:extLst>
              <a:ext uri="{FF2B5EF4-FFF2-40B4-BE49-F238E27FC236}">
                <a16:creationId xmlns:a16="http://schemas.microsoft.com/office/drawing/2014/main" id="{FA80D3F6-7E20-4B69-AB8F-96DFF5FCE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9190" y="2730722"/>
            <a:ext cx="914400" cy="914400"/>
          </a:xfrm>
          <a:prstGeom prst="rect">
            <a:avLst/>
          </a:prstGeom>
        </p:spPr>
      </p:pic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B98AEBF5-E926-49AB-AC50-4DF66B1A9FEA}"/>
              </a:ext>
            </a:extLst>
          </p:cNvPr>
          <p:cNvSpPr/>
          <p:nvPr/>
        </p:nvSpPr>
        <p:spPr>
          <a:xfrm>
            <a:off x="2974316" y="4079016"/>
            <a:ext cx="1592294" cy="1415115"/>
          </a:xfrm>
          <a:prstGeom prst="wedgeEllipseCallout">
            <a:avLst>
              <a:gd name="adj1" fmla="val -61012"/>
              <a:gd name="adj2" fmla="val -182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속눈썹">
            <a:extLst>
              <a:ext uri="{FF2B5EF4-FFF2-40B4-BE49-F238E27FC236}">
                <a16:creationId xmlns:a16="http://schemas.microsoft.com/office/drawing/2014/main" id="{3F042A51-6015-415D-90C4-8BD72902AA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22542" y="4329373"/>
            <a:ext cx="914400" cy="9144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531EA-F7EF-451B-8927-81FC036C02F0}"/>
              </a:ext>
            </a:extLst>
          </p:cNvPr>
          <p:cNvSpPr/>
          <p:nvPr/>
        </p:nvSpPr>
        <p:spPr>
          <a:xfrm>
            <a:off x="5811068" y="3971232"/>
            <a:ext cx="929640" cy="929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1" name="그래픽 30" descr="줄 화살표: 일자형">
            <a:extLst>
              <a:ext uri="{FF2B5EF4-FFF2-40B4-BE49-F238E27FC236}">
                <a16:creationId xmlns:a16="http://schemas.microsoft.com/office/drawing/2014/main" id="{19258BC1-1091-430F-A0B4-E0C7FC6306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566610" y="4020328"/>
            <a:ext cx="914400" cy="914400"/>
          </a:xfrm>
          <a:prstGeom prst="rect">
            <a:avLst/>
          </a:prstGeom>
        </p:spPr>
      </p:pic>
      <p:pic>
        <p:nvPicPr>
          <p:cNvPr id="32" name="그래픽 31" descr="줄 화살표: 일자형">
            <a:extLst>
              <a:ext uri="{FF2B5EF4-FFF2-40B4-BE49-F238E27FC236}">
                <a16:creationId xmlns:a16="http://schemas.microsoft.com/office/drawing/2014/main" id="{723DAF65-21AF-4C7A-AFB7-DEDAE85FAD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070766" y="4020328"/>
            <a:ext cx="914400" cy="914400"/>
          </a:xfrm>
          <a:prstGeom prst="rect">
            <a:avLst/>
          </a:prstGeom>
        </p:spPr>
      </p:pic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772E6F79-716E-48F7-8AF1-76E6AA2352F3}"/>
              </a:ext>
            </a:extLst>
          </p:cNvPr>
          <p:cNvSpPr/>
          <p:nvPr/>
        </p:nvSpPr>
        <p:spPr>
          <a:xfrm>
            <a:off x="9987466" y="2240797"/>
            <a:ext cx="1592294" cy="1415115"/>
          </a:xfrm>
          <a:prstGeom prst="wedgeEllipseCallout">
            <a:avLst>
              <a:gd name="adj1" fmla="val -41870"/>
              <a:gd name="adj2" fmla="val 52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키">
            <a:extLst>
              <a:ext uri="{FF2B5EF4-FFF2-40B4-BE49-F238E27FC236}">
                <a16:creationId xmlns:a16="http://schemas.microsoft.com/office/drawing/2014/main" id="{5B49DC9A-1A2D-4612-879E-01CD7E60D4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018489">
            <a:off x="10210845" y="2443212"/>
            <a:ext cx="1015482" cy="10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 descr="톱니바퀴">
            <a:extLst>
              <a:ext uri="{FF2B5EF4-FFF2-40B4-BE49-F238E27FC236}">
                <a16:creationId xmlns:a16="http://schemas.microsoft.com/office/drawing/2014/main" id="{7043DD33-2F1B-435B-889A-AA5C308B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0078" y="301393"/>
            <a:ext cx="4594597" cy="4594597"/>
          </a:xfrm>
          <a:prstGeom prst="rect">
            <a:avLst/>
          </a:prstGeom>
        </p:spPr>
      </p:pic>
      <p:pic>
        <p:nvPicPr>
          <p:cNvPr id="20" name="그래픽 19" descr="단일 톱니바퀴">
            <a:extLst>
              <a:ext uri="{FF2B5EF4-FFF2-40B4-BE49-F238E27FC236}">
                <a16:creationId xmlns:a16="http://schemas.microsoft.com/office/drawing/2014/main" id="{BBEEA274-08BE-4152-B1E1-D71F1183F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859" y="2498445"/>
            <a:ext cx="4594597" cy="45945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BF5A37-A5FE-489E-863E-9BD9BB29A331}"/>
              </a:ext>
            </a:extLst>
          </p:cNvPr>
          <p:cNvSpPr/>
          <p:nvPr/>
        </p:nvSpPr>
        <p:spPr>
          <a:xfrm>
            <a:off x="744073" y="1192531"/>
            <a:ext cx="3066424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깜박임 패턴 검출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Real time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검출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눈 깜박임 인식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검출된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eye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눈 깜박임 패턴 처리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깜빡인 횟수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감고 있던 시간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깜빡임 사이의 간격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95DB68-9920-412C-BDD8-BD8EB569286D}"/>
              </a:ext>
            </a:extLst>
          </p:cNvPr>
          <p:cNvSpPr/>
          <p:nvPr/>
        </p:nvSpPr>
        <p:spPr>
          <a:xfrm>
            <a:off x="4703356" y="1229871"/>
            <a:ext cx="278528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 만들기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비밀번호 등록 과정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 보고 눈 깜빡이는 비밀번호 패턴 영상을 입력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사용자에게 비밀번호를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설정할 수 있는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비밀번호 사용 과정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사용자가 눈을 깜빡이는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영상을 입력하면 저장된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비밀번호와 비교해서 거부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승인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165042-EA1B-45E4-8344-C8CA818291A5}"/>
              </a:ext>
            </a:extLst>
          </p:cNvPr>
          <p:cNvSpPr/>
          <p:nvPr/>
        </p:nvSpPr>
        <p:spPr>
          <a:xfrm>
            <a:off x="8381503" y="1269715"/>
            <a:ext cx="3037423" cy="2222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+a.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 인식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홍채 영역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홍채 특징 추출 및 코드화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Matching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F51517-802E-4B07-8790-8E5F2D6DDEEC}"/>
              </a:ext>
            </a:extLst>
          </p:cNvPr>
          <p:cNvSpPr/>
          <p:nvPr/>
        </p:nvSpPr>
        <p:spPr>
          <a:xfrm>
            <a:off x="1432608" y="5160712"/>
            <a:ext cx="9605527" cy="1203960"/>
          </a:xfrm>
          <a:prstGeom prst="roundRect">
            <a:avLst>
              <a:gd name="adj" fmla="val 6962"/>
            </a:avLst>
          </a:prstGeom>
          <a:gradFill>
            <a:gsLst>
              <a:gs pos="0">
                <a:srgbClr val="FFFF00">
                  <a:alpha val="26000"/>
                </a:srgbClr>
              </a:gs>
              <a:gs pos="100000">
                <a:srgbClr val="0070C0">
                  <a:alpha val="2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E1EFD-AD51-43E5-A344-197A177AFC46}"/>
              </a:ext>
            </a:extLst>
          </p:cNvPr>
          <p:cNvSpPr txBox="1"/>
          <p:nvPr/>
        </p:nvSpPr>
        <p:spPr>
          <a:xfrm>
            <a:off x="1779056" y="5341575"/>
            <a:ext cx="8912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Python</a:t>
            </a: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		 NumPy		 G6-iris-recognition</a:t>
            </a:r>
          </a:p>
        </p:txBody>
      </p:sp>
    </p:spTree>
    <p:extLst>
      <p:ext uri="{BB962C8B-B14F-4D97-AF65-F5344CB8AC3E}">
        <p14:creationId xmlns:p14="http://schemas.microsoft.com/office/powerpoint/2010/main" val="46432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폭발: 8pt 64">
            <a:extLst>
              <a:ext uri="{FF2B5EF4-FFF2-40B4-BE49-F238E27FC236}">
                <a16:creationId xmlns:a16="http://schemas.microsoft.com/office/drawing/2014/main" id="{C7EDF756-7AEF-4EC7-A920-B7C0E432B7E1}"/>
              </a:ext>
            </a:extLst>
          </p:cNvPr>
          <p:cNvSpPr/>
          <p:nvPr/>
        </p:nvSpPr>
        <p:spPr>
          <a:xfrm>
            <a:off x="9467918" y="4706736"/>
            <a:ext cx="2389913" cy="2389913"/>
          </a:xfrm>
          <a:prstGeom prst="irregularSeal1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F6D89B3-07C2-472D-A578-BB7D759B162F}"/>
              </a:ext>
            </a:extLst>
          </p:cNvPr>
          <p:cNvSpPr/>
          <p:nvPr/>
        </p:nvSpPr>
        <p:spPr>
          <a:xfrm rot="20095114">
            <a:off x="9172678" y="2621464"/>
            <a:ext cx="478129" cy="2407744"/>
          </a:xfrm>
          <a:custGeom>
            <a:avLst/>
            <a:gdLst>
              <a:gd name="connsiteX0" fmla="*/ 0 w 478129"/>
              <a:gd name="connsiteY0" fmla="*/ 2168680 h 2407744"/>
              <a:gd name="connsiteX1" fmla="*/ 119532 w 478129"/>
              <a:gd name="connsiteY1" fmla="*/ 2168680 h 2407744"/>
              <a:gd name="connsiteX2" fmla="*/ 119532 w 478129"/>
              <a:gd name="connsiteY2" fmla="*/ 0 h 2407744"/>
              <a:gd name="connsiteX3" fmla="*/ 358597 w 478129"/>
              <a:gd name="connsiteY3" fmla="*/ 0 h 2407744"/>
              <a:gd name="connsiteX4" fmla="*/ 358597 w 478129"/>
              <a:gd name="connsiteY4" fmla="*/ 2168680 h 2407744"/>
              <a:gd name="connsiteX5" fmla="*/ 478129 w 478129"/>
              <a:gd name="connsiteY5" fmla="*/ 2168680 h 2407744"/>
              <a:gd name="connsiteX6" fmla="*/ 239065 w 478129"/>
              <a:gd name="connsiteY6" fmla="*/ 2407744 h 2407744"/>
              <a:gd name="connsiteX7" fmla="*/ 0 w 478129"/>
              <a:gd name="connsiteY7" fmla="*/ 2168680 h 240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2407744" extrusionOk="0">
                <a:moveTo>
                  <a:pt x="0" y="2168680"/>
                </a:moveTo>
                <a:cubicBezTo>
                  <a:pt x="59236" y="2168514"/>
                  <a:pt x="65510" y="2159271"/>
                  <a:pt x="119532" y="2168680"/>
                </a:cubicBezTo>
                <a:cubicBezTo>
                  <a:pt x="274941" y="1392339"/>
                  <a:pt x="49797" y="1000902"/>
                  <a:pt x="119532" y="0"/>
                </a:cubicBezTo>
                <a:cubicBezTo>
                  <a:pt x="163622" y="-5377"/>
                  <a:pt x="303002" y="18972"/>
                  <a:pt x="358597" y="0"/>
                </a:cubicBezTo>
                <a:cubicBezTo>
                  <a:pt x="257728" y="929622"/>
                  <a:pt x="302541" y="1589710"/>
                  <a:pt x="358597" y="2168680"/>
                </a:cubicBezTo>
                <a:cubicBezTo>
                  <a:pt x="393543" y="2166162"/>
                  <a:pt x="428322" y="2170982"/>
                  <a:pt x="478129" y="2168680"/>
                </a:cubicBezTo>
                <a:cubicBezTo>
                  <a:pt x="390812" y="2244945"/>
                  <a:pt x="341034" y="2275993"/>
                  <a:pt x="239065" y="2407744"/>
                </a:cubicBezTo>
                <a:cubicBezTo>
                  <a:pt x="120283" y="2296504"/>
                  <a:pt x="89470" y="2260125"/>
                  <a:pt x="0" y="2168680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287720340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5D5B4C7C-1B6E-4C08-A662-B85660B0AA43}"/>
              </a:ext>
            </a:extLst>
          </p:cNvPr>
          <p:cNvSpPr/>
          <p:nvPr/>
        </p:nvSpPr>
        <p:spPr>
          <a:xfrm rot="16812306">
            <a:off x="5375090" y="1421735"/>
            <a:ext cx="478129" cy="7163736"/>
          </a:xfrm>
          <a:custGeom>
            <a:avLst/>
            <a:gdLst>
              <a:gd name="connsiteX0" fmla="*/ 0 w 478129"/>
              <a:gd name="connsiteY0" fmla="*/ 6924672 h 7163736"/>
              <a:gd name="connsiteX1" fmla="*/ 119532 w 478129"/>
              <a:gd name="connsiteY1" fmla="*/ 6924672 h 7163736"/>
              <a:gd name="connsiteX2" fmla="*/ 119532 w 478129"/>
              <a:gd name="connsiteY2" fmla="*/ 0 h 7163736"/>
              <a:gd name="connsiteX3" fmla="*/ 358597 w 478129"/>
              <a:gd name="connsiteY3" fmla="*/ 0 h 7163736"/>
              <a:gd name="connsiteX4" fmla="*/ 358597 w 478129"/>
              <a:gd name="connsiteY4" fmla="*/ 6924672 h 7163736"/>
              <a:gd name="connsiteX5" fmla="*/ 478129 w 478129"/>
              <a:gd name="connsiteY5" fmla="*/ 6924672 h 7163736"/>
              <a:gd name="connsiteX6" fmla="*/ 239065 w 478129"/>
              <a:gd name="connsiteY6" fmla="*/ 7163736 h 7163736"/>
              <a:gd name="connsiteX7" fmla="*/ 0 w 478129"/>
              <a:gd name="connsiteY7" fmla="*/ 6924672 h 716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7163736" extrusionOk="0">
                <a:moveTo>
                  <a:pt x="0" y="6924672"/>
                </a:moveTo>
                <a:cubicBezTo>
                  <a:pt x="43501" y="6933956"/>
                  <a:pt x="68395" y="6928074"/>
                  <a:pt x="119532" y="6924672"/>
                </a:cubicBezTo>
                <a:cubicBezTo>
                  <a:pt x="210947" y="4030870"/>
                  <a:pt x="-8434" y="744727"/>
                  <a:pt x="119532" y="0"/>
                </a:cubicBezTo>
                <a:cubicBezTo>
                  <a:pt x="213752" y="8565"/>
                  <a:pt x="287217" y="13949"/>
                  <a:pt x="358597" y="0"/>
                </a:cubicBezTo>
                <a:cubicBezTo>
                  <a:pt x="372884" y="2350725"/>
                  <a:pt x="405322" y="5447198"/>
                  <a:pt x="358597" y="6924672"/>
                </a:cubicBezTo>
                <a:cubicBezTo>
                  <a:pt x="410868" y="6931836"/>
                  <a:pt x="458404" y="6916203"/>
                  <a:pt x="478129" y="6924672"/>
                </a:cubicBezTo>
                <a:cubicBezTo>
                  <a:pt x="413627" y="6950910"/>
                  <a:pt x="328708" y="7075024"/>
                  <a:pt x="239065" y="7163736"/>
                </a:cubicBezTo>
                <a:cubicBezTo>
                  <a:pt x="141642" y="7028154"/>
                  <a:pt x="121564" y="7019157"/>
                  <a:pt x="0" y="6924672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5846327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18411E-7F7F-4C63-8197-D626D48C192A}"/>
              </a:ext>
            </a:extLst>
          </p:cNvPr>
          <p:cNvGrpSpPr/>
          <p:nvPr/>
        </p:nvGrpSpPr>
        <p:grpSpPr>
          <a:xfrm>
            <a:off x="1225178" y="3625350"/>
            <a:ext cx="3905562" cy="2879408"/>
            <a:chOff x="1539462" y="3429000"/>
            <a:chExt cx="3905562" cy="287940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C42E1BA-2571-48F6-94B8-A85E69502CD4}"/>
                </a:ext>
              </a:extLst>
            </p:cNvPr>
            <p:cNvSpPr/>
            <p:nvPr/>
          </p:nvSpPr>
          <p:spPr>
            <a:xfrm>
              <a:off x="1539462" y="3429000"/>
              <a:ext cx="1602219" cy="1150364"/>
            </a:xfrm>
            <a:prstGeom prst="roundRect">
              <a:avLst>
                <a:gd name="adj" fmla="val 499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홍채 인식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CEF034B-20B2-40F3-AFC7-10C1FE5C530F}"/>
                </a:ext>
              </a:extLst>
            </p:cNvPr>
            <p:cNvSpPr/>
            <p:nvPr/>
          </p:nvSpPr>
          <p:spPr>
            <a:xfrm>
              <a:off x="3511922" y="4069835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홍채 영역 추출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6E94EEE-F27D-4795-9609-C0BDD51B00CB}"/>
                </a:ext>
              </a:extLst>
            </p:cNvPr>
            <p:cNvSpPr/>
            <p:nvPr/>
          </p:nvSpPr>
          <p:spPr>
            <a:xfrm>
              <a:off x="3511922" y="4885443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홍채 특징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추출 및 코드화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6F2D79B-FACA-47E8-BC05-B6E7C10535C6}"/>
                </a:ext>
              </a:extLst>
            </p:cNvPr>
            <p:cNvSpPr/>
            <p:nvPr/>
          </p:nvSpPr>
          <p:spPr>
            <a:xfrm>
              <a:off x="3511922" y="5701051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Matching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BC1D4469-D412-45E6-A0C0-0D74614C1F88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3141681" y="4004182"/>
              <a:ext cx="370241" cy="369332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CB3C3417-C318-424C-A71D-4BD9F8FDBC46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>
              <a:off x="3141681" y="4004182"/>
              <a:ext cx="370241" cy="1184940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AD743356-986F-472B-8920-B793B329B761}"/>
                </a:ext>
              </a:extLst>
            </p:cNvPr>
            <p:cNvCxnSpPr>
              <a:stCxn id="22" idx="3"/>
              <a:endCxn id="25" idx="1"/>
            </p:cNvCxnSpPr>
            <p:nvPr/>
          </p:nvCxnSpPr>
          <p:spPr>
            <a:xfrm>
              <a:off x="3141681" y="4004182"/>
              <a:ext cx="370241" cy="2000548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화살표: 아래쪽 79">
            <a:extLst>
              <a:ext uri="{FF2B5EF4-FFF2-40B4-BE49-F238E27FC236}">
                <a16:creationId xmlns:a16="http://schemas.microsoft.com/office/drawing/2014/main" id="{F33FCA34-C7FE-4A94-A915-D07C47397A15}"/>
              </a:ext>
            </a:extLst>
          </p:cNvPr>
          <p:cNvSpPr/>
          <p:nvPr/>
        </p:nvSpPr>
        <p:spPr>
          <a:xfrm rot="19636430">
            <a:off x="1575215" y="2203359"/>
            <a:ext cx="478129" cy="1730178"/>
          </a:xfrm>
          <a:custGeom>
            <a:avLst/>
            <a:gdLst>
              <a:gd name="connsiteX0" fmla="*/ 0 w 478129"/>
              <a:gd name="connsiteY0" fmla="*/ 1491114 h 1730178"/>
              <a:gd name="connsiteX1" fmla="*/ 119532 w 478129"/>
              <a:gd name="connsiteY1" fmla="*/ 1491114 h 1730178"/>
              <a:gd name="connsiteX2" fmla="*/ 119532 w 478129"/>
              <a:gd name="connsiteY2" fmla="*/ 0 h 1730178"/>
              <a:gd name="connsiteX3" fmla="*/ 358597 w 478129"/>
              <a:gd name="connsiteY3" fmla="*/ 0 h 1730178"/>
              <a:gd name="connsiteX4" fmla="*/ 358597 w 478129"/>
              <a:gd name="connsiteY4" fmla="*/ 1491114 h 1730178"/>
              <a:gd name="connsiteX5" fmla="*/ 478129 w 478129"/>
              <a:gd name="connsiteY5" fmla="*/ 1491114 h 1730178"/>
              <a:gd name="connsiteX6" fmla="*/ 239065 w 478129"/>
              <a:gd name="connsiteY6" fmla="*/ 1730178 h 1730178"/>
              <a:gd name="connsiteX7" fmla="*/ 0 w 478129"/>
              <a:gd name="connsiteY7" fmla="*/ 1491114 h 17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1730178" extrusionOk="0">
                <a:moveTo>
                  <a:pt x="0" y="1491114"/>
                </a:moveTo>
                <a:cubicBezTo>
                  <a:pt x="13477" y="1493935"/>
                  <a:pt x="78159" y="1501183"/>
                  <a:pt x="119532" y="1491114"/>
                </a:cubicBezTo>
                <a:cubicBezTo>
                  <a:pt x="229635" y="1095494"/>
                  <a:pt x="-546" y="637554"/>
                  <a:pt x="119532" y="0"/>
                </a:cubicBezTo>
                <a:cubicBezTo>
                  <a:pt x="230657" y="15652"/>
                  <a:pt x="317220" y="16721"/>
                  <a:pt x="358597" y="0"/>
                </a:cubicBezTo>
                <a:cubicBezTo>
                  <a:pt x="328039" y="590039"/>
                  <a:pt x="373892" y="835935"/>
                  <a:pt x="358597" y="1491114"/>
                </a:cubicBezTo>
                <a:cubicBezTo>
                  <a:pt x="384866" y="1482339"/>
                  <a:pt x="463861" y="1487415"/>
                  <a:pt x="478129" y="1491114"/>
                </a:cubicBezTo>
                <a:cubicBezTo>
                  <a:pt x="399705" y="1544127"/>
                  <a:pt x="316322" y="1669992"/>
                  <a:pt x="239065" y="1730178"/>
                </a:cubicBezTo>
                <a:cubicBezTo>
                  <a:pt x="219533" y="1681264"/>
                  <a:pt x="67721" y="1528261"/>
                  <a:pt x="0" y="1491114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741735454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2DAA21-F198-489B-AB31-2C9C6EBF6A7C}"/>
              </a:ext>
            </a:extLst>
          </p:cNvPr>
          <p:cNvGrpSpPr/>
          <p:nvPr/>
        </p:nvGrpSpPr>
        <p:grpSpPr>
          <a:xfrm>
            <a:off x="8015908" y="1710585"/>
            <a:ext cx="3905562" cy="2063800"/>
            <a:chOff x="5578968" y="4310261"/>
            <a:chExt cx="3905562" cy="20638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2E6D3BE-A714-46EF-A683-59B57F578618}"/>
                </a:ext>
              </a:extLst>
            </p:cNvPr>
            <p:cNvSpPr/>
            <p:nvPr/>
          </p:nvSpPr>
          <p:spPr>
            <a:xfrm>
              <a:off x="5578968" y="4310261"/>
              <a:ext cx="1602219" cy="1150364"/>
            </a:xfrm>
            <a:prstGeom prst="roundRect">
              <a:avLst>
                <a:gd name="adj" fmla="val 499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비밀번호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만들기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6E87177-5DF8-418D-A948-224FF8B95F59}"/>
                </a:ext>
              </a:extLst>
            </p:cNvPr>
            <p:cNvSpPr/>
            <p:nvPr/>
          </p:nvSpPr>
          <p:spPr>
            <a:xfrm>
              <a:off x="7551428" y="4951096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비밀번호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등록 과정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A6FC476-1959-473D-8985-4585D3D12254}"/>
                </a:ext>
              </a:extLst>
            </p:cNvPr>
            <p:cNvSpPr/>
            <p:nvPr/>
          </p:nvSpPr>
          <p:spPr>
            <a:xfrm>
              <a:off x="7551428" y="5766704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비밀번호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과정</a:t>
              </a:r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EE8087AB-28C6-4223-9533-94502E47B7F9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7181187" y="4885443"/>
              <a:ext cx="370241" cy="369332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93ECFD4C-69DA-485B-91D6-E5F1DCDB96BB}"/>
                </a:ext>
              </a:extLst>
            </p:cNvPr>
            <p:cNvCxnSpPr>
              <a:stCxn id="38" idx="3"/>
              <a:endCxn id="40" idx="1"/>
            </p:cNvCxnSpPr>
            <p:nvPr/>
          </p:nvCxnSpPr>
          <p:spPr>
            <a:xfrm>
              <a:off x="7181187" y="4885443"/>
              <a:ext cx="370241" cy="1184940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D7CB1916-D569-48D9-BB2A-D82E2B1FCB35}"/>
              </a:ext>
            </a:extLst>
          </p:cNvPr>
          <p:cNvSpPr/>
          <p:nvPr/>
        </p:nvSpPr>
        <p:spPr>
          <a:xfrm rot="16200000">
            <a:off x="6389020" y="639131"/>
            <a:ext cx="478129" cy="2994686"/>
          </a:xfrm>
          <a:custGeom>
            <a:avLst/>
            <a:gdLst>
              <a:gd name="connsiteX0" fmla="*/ 0 w 478129"/>
              <a:gd name="connsiteY0" fmla="*/ 2755622 h 2994686"/>
              <a:gd name="connsiteX1" fmla="*/ 119532 w 478129"/>
              <a:gd name="connsiteY1" fmla="*/ 2755622 h 2994686"/>
              <a:gd name="connsiteX2" fmla="*/ 119532 w 478129"/>
              <a:gd name="connsiteY2" fmla="*/ 0 h 2994686"/>
              <a:gd name="connsiteX3" fmla="*/ 358597 w 478129"/>
              <a:gd name="connsiteY3" fmla="*/ 0 h 2994686"/>
              <a:gd name="connsiteX4" fmla="*/ 358597 w 478129"/>
              <a:gd name="connsiteY4" fmla="*/ 2755622 h 2994686"/>
              <a:gd name="connsiteX5" fmla="*/ 478129 w 478129"/>
              <a:gd name="connsiteY5" fmla="*/ 2755622 h 2994686"/>
              <a:gd name="connsiteX6" fmla="*/ 239065 w 478129"/>
              <a:gd name="connsiteY6" fmla="*/ 2994686 h 2994686"/>
              <a:gd name="connsiteX7" fmla="*/ 0 w 478129"/>
              <a:gd name="connsiteY7" fmla="*/ 2755622 h 299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2994686" extrusionOk="0">
                <a:moveTo>
                  <a:pt x="0" y="2755622"/>
                </a:moveTo>
                <a:cubicBezTo>
                  <a:pt x="36921" y="2761788"/>
                  <a:pt x="88324" y="2748431"/>
                  <a:pt x="119532" y="2755622"/>
                </a:cubicBezTo>
                <a:cubicBezTo>
                  <a:pt x="-14286" y="1778116"/>
                  <a:pt x="38654" y="446801"/>
                  <a:pt x="119532" y="0"/>
                </a:cubicBezTo>
                <a:cubicBezTo>
                  <a:pt x="144272" y="11853"/>
                  <a:pt x="307572" y="-9174"/>
                  <a:pt x="358597" y="0"/>
                </a:cubicBezTo>
                <a:cubicBezTo>
                  <a:pt x="518513" y="1304770"/>
                  <a:pt x="245976" y="1687570"/>
                  <a:pt x="358597" y="2755622"/>
                </a:cubicBezTo>
                <a:cubicBezTo>
                  <a:pt x="377174" y="2760362"/>
                  <a:pt x="464091" y="2761163"/>
                  <a:pt x="478129" y="2755622"/>
                </a:cubicBezTo>
                <a:cubicBezTo>
                  <a:pt x="442000" y="2785282"/>
                  <a:pt x="307531" y="2941658"/>
                  <a:pt x="239065" y="2994686"/>
                </a:cubicBezTo>
                <a:cubicBezTo>
                  <a:pt x="112963" y="2897769"/>
                  <a:pt x="114122" y="2841220"/>
                  <a:pt x="0" y="2755622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30439808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267404-0464-4CCC-A6AC-72EE776F1E2A}"/>
              </a:ext>
            </a:extLst>
          </p:cNvPr>
          <p:cNvGrpSpPr/>
          <p:nvPr/>
        </p:nvGrpSpPr>
        <p:grpSpPr>
          <a:xfrm>
            <a:off x="3631704" y="1805910"/>
            <a:ext cx="3905562" cy="2879408"/>
            <a:chOff x="5578968" y="4310261"/>
            <a:chExt cx="3905562" cy="287940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71A2972-8A4B-4387-99EC-ACD760D39EA9}"/>
                </a:ext>
              </a:extLst>
            </p:cNvPr>
            <p:cNvSpPr/>
            <p:nvPr/>
          </p:nvSpPr>
          <p:spPr>
            <a:xfrm>
              <a:off x="5578968" y="4310261"/>
              <a:ext cx="1602219" cy="1150364"/>
            </a:xfrm>
            <a:prstGeom prst="roundRect">
              <a:avLst>
                <a:gd name="adj" fmla="val 4999"/>
              </a:avLst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눈 깜박임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패턴 검출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BFB75D9-0ED0-44B6-8E0A-D4216528569C}"/>
                </a:ext>
              </a:extLst>
            </p:cNvPr>
            <p:cNvSpPr/>
            <p:nvPr/>
          </p:nvSpPr>
          <p:spPr>
            <a:xfrm>
              <a:off x="7551428" y="4951096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Real time</a:t>
              </a: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얼굴 검출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AC0ED33-A90C-4BE7-8DBF-3C0C68F72B49}"/>
                </a:ext>
              </a:extLst>
            </p:cNvPr>
            <p:cNvSpPr/>
            <p:nvPr/>
          </p:nvSpPr>
          <p:spPr>
            <a:xfrm>
              <a:off x="7551428" y="5766704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눈 깜박임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1F23663-D103-4E10-A8D6-09BEE2F25185}"/>
                </a:ext>
              </a:extLst>
            </p:cNvPr>
            <p:cNvSpPr/>
            <p:nvPr/>
          </p:nvSpPr>
          <p:spPr>
            <a:xfrm>
              <a:off x="7551428" y="6582312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눈 깜박임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패턴 처리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C4284B41-4849-4B92-AFCE-5473918CFB5E}"/>
                </a:ext>
              </a:extLst>
            </p:cNvPr>
            <p:cNvCxnSpPr>
              <a:stCxn id="29" idx="3"/>
              <a:endCxn id="31" idx="1"/>
            </p:cNvCxnSpPr>
            <p:nvPr/>
          </p:nvCxnSpPr>
          <p:spPr>
            <a:xfrm>
              <a:off x="7181187" y="4885443"/>
              <a:ext cx="370241" cy="369332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6898BA9D-8704-404E-A354-9A146EA93E14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>
            <a:xfrm>
              <a:off x="7181187" y="4885443"/>
              <a:ext cx="370241" cy="1184940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377B75C-F6D4-4FAB-8664-A249F5D2041C}"/>
                </a:ext>
              </a:extLst>
            </p:cNvPr>
            <p:cNvCxnSpPr>
              <a:stCxn id="29" idx="3"/>
              <a:endCxn id="33" idx="1"/>
            </p:cNvCxnSpPr>
            <p:nvPr/>
          </p:nvCxnSpPr>
          <p:spPr>
            <a:xfrm>
              <a:off x="7181187" y="4885443"/>
              <a:ext cx="370241" cy="2000548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A6FA4DBC-173F-4901-870E-04D01770D836}"/>
              </a:ext>
            </a:extLst>
          </p:cNvPr>
          <p:cNvSpPr/>
          <p:nvPr/>
        </p:nvSpPr>
        <p:spPr>
          <a:xfrm rot="16200000">
            <a:off x="2532596" y="1210735"/>
            <a:ext cx="495688" cy="1880142"/>
          </a:xfrm>
          <a:custGeom>
            <a:avLst/>
            <a:gdLst>
              <a:gd name="connsiteX0" fmla="*/ 0 w 495688"/>
              <a:gd name="connsiteY0" fmla="*/ 1632298 h 1880142"/>
              <a:gd name="connsiteX1" fmla="*/ 123922 w 495688"/>
              <a:gd name="connsiteY1" fmla="*/ 1632298 h 1880142"/>
              <a:gd name="connsiteX2" fmla="*/ 123922 w 495688"/>
              <a:gd name="connsiteY2" fmla="*/ 0 h 1880142"/>
              <a:gd name="connsiteX3" fmla="*/ 371766 w 495688"/>
              <a:gd name="connsiteY3" fmla="*/ 0 h 1880142"/>
              <a:gd name="connsiteX4" fmla="*/ 371766 w 495688"/>
              <a:gd name="connsiteY4" fmla="*/ 1632298 h 1880142"/>
              <a:gd name="connsiteX5" fmla="*/ 495688 w 495688"/>
              <a:gd name="connsiteY5" fmla="*/ 1632298 h 1880142"/>
              <a:gd name="connsiteX6" fmla="*/ 247844 w 495688"/>
              <a:gd name="connsiteY6" fmla="*/ 1880142 h 1880142"/>
              <a:gd name="connsiteX7" fmla="*/ 0 w 495688"/>
              <a:gd name="connsiteY7" fmla="*/ 1632298 h 188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88" h="1880142" extrusionOk="0">
                <a:moveTo>
                  <a:pt x="0" y="1632298"/>
                </a:moveTo>
                <a:cubicBezTo>
                  <a:pt x="59789" y="1634457"/>
                  <a:pt x="71213" y="1632941"/>
                  <a:pt x="123922" y="1632298"/>
                </a:cubicBezTo>
                <a:cubicBezTo>
                  <a:pt x="245283" y="1055811"/>
                  <a:pt x="79955" y="453230"/>
                  <a:pt x="123922" y="0"/>
                </a:cubicBezTo>
                <a:cubicBezTo>
                  <a:pt x="171556" y="-9469"/>
                  <a:pt x="325342" y="-12074"/>
                  <a:pt x="371766" y="0"/>
                </a:cubicBezTo>
                <a:cubicBezTo>
                  <a:pt x="266947" y="795008"/>
                  <a:pt x="472908" y="1356824"/>
                  <a:pt x="371766" y="1632298"/>
                </a:cubicBezTo>
                <a:cubicBezTo>
                  <a:pt x="425848" y="1621422"/>
                  <a:pt x="442031" y="1628282"/>
                  <a:pt x="495688" y="1632298"/>
                </a:cubicBezTo>
                <a:cubicBezTo>
                  <a:pt x="359940" y="1735258"/>
                  <a:pt x="355141" y="1815074"/>
                  <a:pt x="247844" y="1880142"/>
                </a:cubicBezTo>
                <a:cubicBezTo>
                  <a:pt x="148243" y="1758092"/>
                  <a:pt x="74024" y="1671773"/>
                  <a:pt x="0" y="1632298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524534940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폭발: 8pt 59">
            <a:extLst>
              <a:ext uri="{FF2B5EF4-FFF2-40B4-BE49-F238E27FC236}">
                <a16:creationId xmlns:a16="http://schemas.microsoft.com/office/drawing/2014/main" id="{3D8B3D3A-F88E-43A4-A163-118B78EBF7C3}"/>
              </a:ext>
            </a:extLst>
          </p:cNvPr>
          <p:cNvSpPr/>
          <p:nvPr/>
        </p:nvSpPr>
        <p:spPr>
          <a:xfrm>
            <a:off x="180387" y="1205993"/>
            <a:ext cx="2389913" cy="2389913"/>
          </a:xfrm>
          <a:prstGeom prst="irregularSeal1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1A5B14-891F-42C0-A735-24436AB8602C}"/>
              </a:ext>
            </a:extLst>
          </p:cNvPr>
          <p:cNvSpPr/>
          <p:nvPr/>
        </p:nvSpPr>
        <p:spPr>
          <a:xfrm>
            <a:off x="9147657" y="5571786"/>
            <a:ext cx="248176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ko-KR" sz="20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Times New Roman" panose="02020603050405020304" pitchFamily="18" charset="0"/>
            </a:endParaRPr>
          </a:p>
          <a:p>
            <a:pPr algn="r"/>
            <a:r>
              <a:rPr lang="ko-KR" altLang="ko-KR" sz="27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2700" b="1" kern="1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(+</a:t>
            </a:r>
            <a:r>
              <a:rPr lang="ko-KR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홍채인식</a:t>
            </a:r>
            <a:r>
              <a:rPr lang="en-US" altLang="ko-KR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F281F5-EFA1-4A63-9A73-854E3293DF30}"/>
              </a:ext>
            </a:extLst>
          </p:cNvPr>
          <p:cNvGrpSpPr/>
          <p:nvPr/>
        </p:nvGrpSpPr>
        <p:grpSpPr>
          <a:xfrm>
            <a:off x="3432460" y="175242"/>
            <a:ext cx="1037925" cy="1037925"/>
            <a:chOff x="5468975" y="346676"/>
            <a:chExt cx="1209091" cy="1209091"/>
          </a:xfrm>
          <a:noFill/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C43042E-607D-4F11-81A3-35879C6AD586}"/>
                </a:ext>
              </a:extLst>
            </p:cNvPr>
            <p:cNvSpPr/>
            <p:nvPr/>
          </p:nvSpPr>
          <p:spPr>
            <a:xfrm>
              <a:off x="5468975" y="346676"/>
              <a:ext cx="1209091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423ED1-4EE0-4D99-A311-A79F8E2B86CE}"/>
                </a:ext>
              </a:extLst>
            </p:cNvPr>
            <p:cNvSpPr txBox="1"/>
            <p:nvPr/>
          </p:nvSpPr>
          <p:spPr>
            <a:xfrm>
              <a:off x="5737210" y="758257"/>
              <a:ext cx="672622" cy="4302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dlib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47DEEC5-ACFF-4C15-ACA7-40341C0678F4}"/>
              </a:ext>
            </a:extLst>
          </p:cNvPr>
          <p:cNvGrpSpPr/>
          <p:nvPr/>
        </p:nvGrpSpPr>
        <p:grpSpPr>
          <a:xfrm>
            <a:off x="4662836" y="282859"/>
            <a:ext cx="1048685" cy="1037925"/>
            <a:chOff x="5462708" y="346676"/>
            <a:chExt cx="1221625" cy="1209091"/>
          </a:xfrm>
          <a:noFill/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D3E7DA9-5759-4209-B707-05E266928D4F}"/>
                </a:ext>
              </a:extLst>
            </p:cNvPr>
            <p:cNvSpPr/>
            <p:nvPr/>
          </p:nvSpPr>
          <p:spPr>
            <a:xfrm>
              <a:off x="5468974" y="346676"/>
              <a:ext cx="1209092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EEBF4F-33CB-4B97-AB10-2AE11315ADA5}"/>
                </a:ext>
              </a:extLst>
            </p:cNvPr>
            <p:cNvSpPr txBox="1"/>
            <p:nvPr/>
          </p:nvSpPr>
          <p:spPr>
            <a:xfrm>
              <a:off x="5462708" y="758257"/>
              <a:ext cx="1221625" cy="4302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OpenCV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A6FBD57-A89F-4983-9B7E-1F3EFF1A1486}"/>
              </a:ext>
            </a:extLst>
          </p:cNvPr>
          <p:cNvGrpSpPr/>
          <p:nvPr/>
        </p:nvGrpSpPr>
        <p:grpSpPr>
          <a:xfrm>
            <a:off x="3723023" y="3078061"/>
            <a:ext cx="1037925" cy="1037925"/>
            <a:chOff x="5468975" y="346676"/>
            <a:chExt cx="1209091" cy="1209091"/>
          </a:xfrm>
          <a:noFill/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6462BF-F713-4330-BB83-2E89839D90F4}"/>
                </a:ext>
              </a:extLst>
            </p:cNvPr>
            <p:cNvSpPr/>
            <p:nvPr/>
          </p:nvSpPr>
          <p:spPr>
            <a:xfrm>
              <a:off x="5468975" y="346676"/>
              <a:ext cx="1209091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7125D1-99A2-4EEF-8ECB-6F2E02825524}"/>
                </a:ext>
              </a:extLst>
            </p:cNvPr>
            <p:cNvSpPr txBox="1"/>
            <p:nvPr/>
          </p:nvSpPr>
          <p:spPr>
            <a:xfrm>
              <a:off x="5516861" y="758257"/>
              <a:ext cx="1113319" cy="4302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NumPy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3728B25-1094-4486-BD80-722909778D3B}"/>
              </a:ext>
            </a:extLst>
          </p:cNvPr>
          <p:cNvGrpSpPr/>
          <p:nvPr/>
        </p:nvGrpSpPr>
        <p:grpSpPr>
          <a:xfrm>
            <a:off x="1044122" y="5425812"/>
            <a:ext cx="1421479" cy="1037925"/>
            <a:chOff x="5245572" y="346676"/>
            <a:chExt cx="1655897" cy="1209091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26E6CE8-7E33-4068-BBAF-71EF718345D3}"/>
                </a:ext>
              </a:extLst>
            </p:cNvPr>
            <p:cNvSpPr/>
            <p:nvPr/>
          </p:nvSpPr>
          <p:spPr>
            <a:xfrm>
              <a:off x="5468975" y="346676"/>
              <a:ext cx="1209091" cy="1209091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F37497-42D8-419B-BFE9-8D067CFDDF9D}"/>
                </a:ext>
              </a:extLst>
            </p:cNvPr>
            <p:cNvSpPr txBox="1"/>
            <p:nvPr/>
          </p:nvSpPr>
          <p:spPr>
            <a:xfrm>
              <a:off x="5245572" y="574761"/>
              <a:ext cx="1655897" cy="752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G6-iris-</a:t>
              </a: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recognition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pic>
        <p:nvPicPr>
          <p:cNvPr id="15" name="그래픽 14" descr="실행">
            <a:extLst>
              <a:ext uri="{FF2B5EF4-FFF2-40B4-BE49-F238E27FC236}">
                <a16:creationId xmlns:a16="http://schemas.microsoft.com/office/drawing/2014/main" id="{1A1D1D16-FC6F-4323-90CC-FF109EE89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61636">
            <a:off x="351138" y="1211078"/>
            <a:ext cx="1372663" cy="1372663"/>
          </a:xfrm>
          <a:prstGeom prst="rect">
            <a:avLst/>
          </a:prstGeom>
        </p:spPr>
      </p:pic>
      <p:pic>
        <p:nvPicPr>
          <p:cNvPr id="19" name="그래픽 18" descr="플래그">
            <a:extLst>
              <a:ext uri="{FF2B5EF4-FFF2-40B4-BE49-F238E27FC236}">
                <a16:creationId xmlns:a16="http://schemas.microsoft.com/office/drawing/2014/main" id="{3E1933B6-3295-4DF2-A53B-E52E23093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456" y="4496572"/>
            <a:ext cx="914400" cy="9144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F0DC495-5B60-4C18-8278-EEECD7E44465}"/>
              </a:ext>
            </a:extLst>
          </p:cNvPr>
          <p:cNvSpPr txBox="1"/>
          <p:nvPr/>
        </p:nvSpPr>
        <p:spPr>
          <a:xfrm>
            <a:off x="10072435" y="4973916"/>
            <a:ext cx="153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GOAL</a:t>
            </a:r>
            <a:endParaRPr lang="ko-KR" altLang="en-US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EEADC6-3F8F-494E-BE49-9E195DDBBBD5}"/>
              </a:ext>
            </a:extLst>
          </p:cNvPr>
          <p:cNvSpPr txBox="1"/>
          <p:nvPr/>
        </p:nvSpPr>
        <p:spPr>
          <a:xfrm>
            <a:off x="409218" y="2131306"/>
            <a:ext cx="1758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START</a:t>
            </a:r>
            <a:endParaRPr lang="ko-KR" altLang="en-US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77" name="그래픽 76" descr="반시계 방향으로 굽은 화살표">
            <a:extLst>
              <a:ext uri="{FF2B5EF4-FFF2-40B4-BE49-F238E27FC236}">
                <a16:creationId xmlns:a16="http://schemas.microsoft.com/office/drawing/2014/main" id="{6F281479-0A94-4EAB-844B-002ABF06BD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324905">
            <a:off x="4098796" y="2632103"/>
            <a:ext cx="914400" cy="914400"/>
          </a:xfrm>
          <a:prstGeom prst="rect">
            <a:avLst/>
          </a:prstGeom>
        </p:spPr>
      </p:pic>
      <p:pic>
        <p:nvPicPr>
          <p:cNvPr id="82" name="그래픽 81" descr="반시계 방향으로 굽은 화살표">
            <a:extLst>
              <a:ext uri="{FF2B5EF4-FFF2-40B4-BE49-F238E27FC236}">
                <a16:creationId xmlns:a16="http://schemas.microsoft.com/office/drawing/2014/main" id="{69688C82-D9F6-4581-9D20-CB5E98EA5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941769">
            <a:off x="4521281" y="990800"/>
            <a:ext cx="914400" cy="914400"/>
          </a:xfrm>
          <a:prstGeom prst="rect">
            <a:avLst/>
          </a:prstGeom>
        </p:spPr>
      </p:pic>
      <p:pic>
        <p:nvPicPr>
          <p:cNvPr id="83" name="그래픽 82" descr="반시계 방향으로 굽은 화살표">
            <a:extLst>
              <a:ext uri="{FF2B5EF4-FFF2-40B4-BE49-F238E27FC236}">
                <a16:creationId xmlns:a16="http://schemas.microsoft.com/office/drawing/2014/main" id="{AA207030-23F5-4140-B3B8-BBCA69D49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659466">
            <a:off x="3443021" y="900223"/>
            <a:ext cx="914400" cy="9144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742A8A02-671A-4002-9452-767444CA3A8E}"/>
              </a:ext>
            </a:extLst>
          </p:cNvPr>
          <p:cNvGrpSpPr/>
          <p:nvPr/>
        </p:nvGrpSpPr>
        <p:grpSpPr>
          <a:xfrm>
            <a:off x="7598455" y="3997052"/>
            <a:ext cx="1407758" cy="1037925"/>
            <a:chOff x="5253568" y="346675"/>
            <a:chExt cx="1639917" cy="1209091"/>
          </a:xfrm>
          <a:noFill/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F4F7258-2038-448B-AF59-C9FBD0E1CEDB}"/>
                </a:ext>
              </a:extLst>
            </p:cNvPr>
            <p:cNvSpPr/>
            <p:nvPr/>
          </p:nvSpPr>
          <p:spPr>
            <a:xfrm>
              <a:off x="5468974" y="346675"/>
              <a:ext cx="1209091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7DC9766-FDE8-4611-B0FB-656531BDEBED}"/>
                </a:ext>
              </a:extLst>
            </p:cNvPr>
            <p:cNvSpPr txBox="1"/>
            <p:nvPr/>
          </p:nvSpPr>
          <p:spPr>
            <a:xfrm>
              <a:off x="5253568" y="574761"/>
              <a:ext cx="1639917" cy="75291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Face image</a:t>
              </a: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Data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set</a:t>
              </a:r>
            </a:p>
          </p:txBody>
        </p:sp>
      </p:grpSp>
      <p:pic>
        <p:nvPicPr>
          <p:cNvPr id="91" name="그래픽 90" descr="반시계 방향으로 굽은 화살표">
            <a:extLst>
              <a:ext uri="{FF2B5EF4-FFF2-40B4-BE49-F238E27FC236}">
                <a16:creationId xmlns:a16="http://schemas.microsoft.com/office/drawing/2014/main" id="{11CFB65D-6663-4882-9583-FA0958636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162525">
            <a:off x="7725543" y="3365339"/>
            <a:ext cx="914400" cy="914400"/>
          </a:xfrm>
          <a:prstGeom prst="rect">
            <a:avLst/>
          </a:prstGeom>
        </p:spPr>
      </p:pic>
      <p:pic>
        <p:nvPicPr>
          <p:cNvPr id="92" name="그래픽 91" descr="반시계 방향으로 굽은 화살표">
            <a:extLst>
              <a:ext uri="{FF2B5EF4-FFF2-40B4-BE49-F238E27FC236}">
                <a16:creationId xmlns:a16="http://schemas.microsoft.com/office/drawing/2014/main" id="{3D311333-C179-49F0-87C4-7DC6AEDF2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07028" flipH="1">
            <a:off x="1330900" y="4788242"/>
            <a:ext cx="914400" cy="914400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94454DA3-1800-4638-B9DB-EE455F209424}"/>
              </a:ext>
            </a:extLst>
          </p:cNvPr>
          <p:cNvGrpSpPr/>
          <p:nvPr/>
        </p:nvGrpSpPr>
        <p:grpSpPr>
          <a:xfrm>
            <a:off x="10000758" y="699246"/>
            <a:ext cx="1037923" cy="1037925"/>
            <a:chOff x="5468974" y="346675"/>
            <a:chExt cx="1209091" cy="1209091"/>
          </a:xfrm>
          <a:noFill/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AE8C5C7-F19B-4A88-9FEE-34AEFAA60E78}"/>
                </a:ext>
              </a:extLst>
            </p:cNvPr>
            <p:cNvSpPr/>
            <p:nvPr/>
          </p:nvSpPr>
          <p:spPr>
            <a:xfrm>
              <a:off x="5468974" y="346675"/>
              <a:ext cx="1209091" cy="1209091"/>
            </a:xfrm>
            <a:prstGeom prst="ellipse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3B964AA-83F5-4886-863E-829EFF9E8D7D}"/>
                </a:ext>
              </a:extLst>
            </p:cNvPr>
            <p:cNvSpPr txBox="1"/>
            <p:nvPr/>
          </p:nvSpPr>
          <p:spPr>
            <a:xfrm>
              <a:off x="5683360" y="574761"/>
              <a:ext cx="780332" cy="75291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Web</a:t>
              </a: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cam</a:t>
              </a:r>
            </a:p>
          </p:txBody>
        </p:sp>
      </p:grpSp>
      <p:pic>
        <p:nvPicPr>
          <p:cNvPr id="96" name="그래픽 95" descr="반시계 방향으로 굽은 화살표">
            <a:extLst>
              <a:ext uri="{FF2B5EF4-FFF2-40B4-BE49-F238E27FC236}">
                <a16:creationId xmlns:a16="http://schemas.microsoft.com/office/drawing/2014/main" id="{F14511A0-AD67-4696-A546-D43926724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902944">
            <a:off x="9704664" y="13337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4CB67-108C-4E29-BBDF-CB3B062414EA}"/>
              </a:ext>
            </a:extLst>
          </p:cNvPr>
          <p:cNvSpPr txBox="1"/>
          <p:nvPr/>
        </p:nvSpPr>
        <p:spPr>
          <a:xfrm>
            <a:off x="2360256" y="1610443"/>
            <a:ext cx="694132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Real time </a:t>
            </a:r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얼굴 검출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python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얼굴 인식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https://thecodingnote.tistory.com/8</a:t>
            </a: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식별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https://github.com/ageitgey/face_recognition#find-faces-in-pictures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Face analysis through semantic face segmentation: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https://www.researchgate.net/publication/330495749_Face_analysis_through_semantic_face_segmentation</a:t>
            </a:r>
          </a:p>
          <a:p>
            <a:endParaRPr lang="en-US" altLang="ko-KR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깜박임 인식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 개폐 상태 판단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https://www.dbpia.co.kr/journal/articleDetail?nodeId=NODE06394627</a:t>
            </a: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 깜박임 인식 예제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https://www.youtube.com/watch?v=dJjzTo8_x3c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https://www.youtube.com/watch?v=VWUgkcX_KoY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https://www.youtube.com/watch?v=mMObcjHs59E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https://www.pyimagesearch.com/2017/04/24/eye-blink-detection-opencv-python-dlib/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배미소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서혜민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김영종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김명호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「」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201712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개인화 된 눈 크기 인식을 통한 의식적인 눈 깜빡임 인식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http://www.dbpia.co.kr/journal/articleDetail?nodeId=NODE07322158</a:t>
            </a:r>
          </a:p>
          <a:p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서창욱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김병준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서용덕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</a:t>
            </a:r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개선된 눈 깜빡임 감지와 이를 통한 전자기기 사용자의 눈 깜빡임 빈도 개선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https://www.dbpia.co.kr/journal/articleDetail?nodeId=NODE10402871</a:t>
            </a:r>
            <a:endParaRPr lang="ko-KR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 인식 관련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/>
              </a:rPr>
              <a:t>Iris recognition python: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https://stackoverflow.com/questions/61490080/iris-recognition-system-opencv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ko-KR" sz="105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박강령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(2003). </a:t>
            </a:r>
            <a:r>
              <a:rPr lang="ko-KR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홍채 인식 기술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</a:t>
            </a:r>
            <a:r>
              <a:rPr lang="ko-KR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한국멀티미디어학회지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 7(2), 23-31. :</a:t>
            </a:r>
            <a:endParaRPr lang="ko-KR" altLang="ko-KR" sz="105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9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https://www.dbpia.co.kr/journal/articleDetail?nodeId=NODE01612009&amp;language=ko_KR</a:t>
            </a:r>
          </a:p>
          <a:p>
            <a:r>
              <a:rPr lang="ko-KR" altLang="en-US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조성원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김재민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(2003). </a:t>
            </a:r>
            <a:r>
              <a:rPr lang="ko-KR" altLang="en-US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홍채 인식 기술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</a:t>
            </a:r>
            <a:r>
              <a:rPr lang="ko-KR" altLang="en-US" sz="105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전기의세계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 52(5), 60-67. :</a:t>
            </a:r>
          </a:p>
          <a:p>
            <a:r>
              <a:rPr lang="en-US" altLang="ko-KR" sz="9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https://www.dbpia.co.kr/journal/articleDetail?nodeId=NODE01294029</a:t>
            </a:r>
            <a:endParaRPr lang="ko-KR" altLang="ko-KR" sz="9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latin typeface="나눔스퀘어OTF Bold" panose="020B0600000101010101" pitchFamily="34" charset="-127"/>
              <a:ea typeface="나눔스퀘어" panose="020B0600000101010101"/>
            </a:endParaRP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데이터셋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https://github.com/massimomauro/FASSEG-repository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C3088E-4747-4EC1-BDE6-3F99655313EE}"/>
              </a:ext>
            </a:extLst>
          </p:cNvPr>
          <p:cNvSpPr/>
          <p:nvPr/>
        </p:nvSpPr>
        <p:spPr>
          <a:xfrm>
            <a:off x="2026533" y="1053528"/>
            <a:ext cx="8138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기술 개발 과정에서 참고할 논문 및 자료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5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DF8439-D63F-4098-9D47-8CD62C5CECBC}"/>
              </a:ext>
            </a:extLst>
          </p:cNvPr>
          <p:cNvGrpSpPr/>
          <p:nvPr/>
        </p:nvGrpSpPr>
        <p:grpSpPr>
          <a:xfrm>
            <a:off x="3957562" y="1384634"/>
            <a:ext cx="4302939" cy="815608"/>
            <a:chOff x="5654844" y="1486721"/>
            <a:chExt cx="4302939" cy="81560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A94672-834A-4F25-B51F-C6B1E5741709}"/>
                </a:ext>
              </a:extLst>
            </p:cNvPr>
            <p:cNvSpPr/>
            <p:nvPr/>
          </p:nvSpPr>
          <p:spPr>
            <a:xfrm>
              <a:off x="5654844" y="1486721"/>
              <a:ext cx="2481769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깜박이는 패턴으로</a:t>
              </a:r>
              <a:endParaRPr lang="en-US" altLang="ko-KR" sz="2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ko-KR" sz="27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비밀번호 만들기</a:t>
              </a:r>
              <a:endParaRPr lang="en-US" altLang="ko-KR" sz="27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526BF1-AD0E-45E3-9347-6AD6AE06A309}"/>
                </a:ext>
              </a:extLst>
            </p:cNvPr>
            <p:cNvSpPr/>
            <p:nvPr/>
          </p:nvSpPr>
          <p:spPr>
            <a:xfrm>
              <a:off x="8110547" y="1486721"/>
              <a:ext cx="184723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HOW?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3322751" cy="4618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사업화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F386F1-F6CA-469A-8F95-4A4702CDBEBE}"/>
              </a:ext>
            </a:extLst>
          </p:cNvPr>
          <p:cNvGrpSpPr/>
          <p:nvPr/>
        </p:nvGrpSpPr>
        <p:grpSpPr>
          <a:xfrm>
            <a:off x="1129388" y="2547961"/>
            <a:ext cx="9933224" cy="3553238"/>
            <a:chOff x="1391959" y="2547961"/>
            <a:chExt cx="9933224" cy="355323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A9A08D5-CEB3-4870-B004-5721D5475933}"/>
                </a:ext>
              </a:extLst>
            </p:cNvPr>
            <p:cNvSpPr/>
            <p:nvPr/>
          </p:nvSpPr>
          <p:spPr>
            <a:xfrm>
              <a:off x="1534450" y="2728420"/>
              <a:ext cx="1848189" cy="3192320"/>
            </a:xfrm>
            <a:prstGeom prst="roundRect">
              <a:avLst>
                <a:gd name="adj" fmla="val 567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E90DB6B-ABCD-4F58-AE4A-E9476EB4A34C}"/>
                </a:ext>
              </a:extLst>
            </p:cNvPr>
            <p:cNvSpPr/>
            <p:nvPr/>
          </p:nvSpPr>
          <p:spPr>
            <a:xfrm>
              <a:off x="1534451" y="2728420"/>
              <a:ext cx="1848188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잠재 고객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13430-E056-45E6-90AD-22DCA301D4BF}"/>
                </a:ext>
              </a:extLst>
            </p:cNvPr>
            <p:cNvSpPr/>
            <p:nvPr/>
          </p:nvSpPr>
          <p:spPr>
            <a:xfrm>
              <a:off x="1391959" y="3262828"/>
              <a:ext cx="2133169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스마트폰 잠금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보안이 중요시되는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어플리케이션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Ex)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증권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얼굴 또는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홍채인식 기술을 사용하는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모든 사업체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6957EE-5743-4AF8-A7B7-260C28C71681}"/>
                </a:ext>
              </a:extLst>
            </p:cNvPr>
            <p:cNvSpPr/>
            <p:nvPr/>
          </p:nvSpPr>
          <p:spPr>
            <a:xfrm>
              <a:off x="3667620" y="2728420"/>
              <a:ext cx="1848189" cy="3192320"/>
            </a:xfrm>
            <a:prstGeom prst="roundRect">
              <a:avLst>
                <a:gd name="adj" fmla="val 567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8164F4D-EEA2-4048-90D3-D1F1BFF4C832}"/>
                </a:ext>
              </a:extLst>
            </p:cNvPr>
            <p:cNvSpPr/>
            <p:nvPr/>
          </p:nvSpPr>
          <p:spPr>
            <a:xfrm>
              <a:off x="3667620" y="2728420"/>
              <a:ext cx="1848188" cy="46182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차별화 전략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E29E8F-2849-4544-9740-56E8D386C755}"/>
                </a:ext>
              </a:extLst>
            </p:cNvPr>
            <p:cNvSpPr/>
            <p:nvPr/>
          </p:nvSpPr>
          <p:spPr>
            <a:xfrm>
              <a:off x="3525128" y="3262828"/>
              <a:ext cx="2133169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높은 </a:t>
              </a:r>
              <a:r>
                <a:rPr lang="ko-KR" altLang="en-US" dirty="0" err="1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적용성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별도의 장비 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어깨 넘어 훔쳐보기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어려운 작동 방식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비상시 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SOS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기능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비접촉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FC073B8-3D58-44BA-9790-01BCBD2DE6C8}"/>
                </a:ext>
              </a:extLst>
            </p:cNvPr>
            <p:cNvSpPr/>
            <p:nvPr/>
          </p:nvSpPr>
          <p:spPr>
            <a:xfrm>
              <a:off x="5800786" y="2728420"/>
              <a:ext cx="1848189" cy="3192320"/>
            </a:xfrm>
            <a:prstGeom prst="roundRect">
              <a:avLst>
                <a:gd name="adj" fmla="val 567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10C9F52-2B7B-45FD-A07A-8ED8D4C8F1FE}"/>
                </a:ext>
              </a:extLst>
            </p:cNvPr>
            <p:cNvSpPr/>
            <p:nvPr/>
          </p:nvSpPr>
          <p:spPr>
            <a:xfrm>
              <a:off x="5800787" y="2728420"/>
              <a:ext cx="1848188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연계 서비스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E872E0-3D22-4CE9-B6D6-7ACDB0E15DC1}"/>
                </a:ext>
              </a:extLst>
            </p:cNvPr>
            <p:cNvSpPr/>
            <p:nvPr/>
          </p:nvSpPr>
          <p:spPr>
            <a:xfrm>
              <a:off x="5658295" y="3678327"/>
              <a:ext cx="213316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홍채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얼굴 인식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잠금 해제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출입 시스템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얼굴 인식 결제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10CCDF6-7AB2-4444-971A-541A060F63BC}"/>
                </a:ext>
              </a:extLst>
            </p:cNvPr>
            <p:cNvGrpSpPr/>
            <p:nvPr/>
          </p:nvGrpSpPr>
          <p:grpSpPr>
            <a:xfrm>
              <a:off x="8448298" y="2547961"/>
              <a:ext cx="2876885" cy="3553238"/>
              <a:chOff x="8448298" y="2510357"/>
              <a:chExt cx="2876885" cy="3553238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80A2BC6-20B5-49B1-ACF6-388EA3190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48298" y="2510357"/>
                <a:ext cx="2876885" cy="3337794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A00FA0E-4AB0-4EC7-B690-1C45B1EE166E}"/>
                  </a:ext>
                </a:extLst>
              </p:cNvPr>
              <p:cNvSpPr/>
              <p:nvPr/>
            </p:nvSpPr>
            <p:spPr>
              <a:xfrm>
                <a:off x="8489564" y="5848151"/>
                <a:ext cx="279435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이미지 출처</a:t>
                </a:r>
                <a:r>
                  <a:rPr lang="en-US" altLang="ko-KR" sz="8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  <a:r>
                  <a:rPr lang="ko-KR" alt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http://www.qvoss.co.kr/skt_the_table_kiosk/</a:t>
                </a: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2FA654D-0F57-47A3-9D33-84164FB3F79F}"/>
                  </a:ext>
                </a:extLst>
              </p:cNvPr>
              <p:cNvSpPr/>
              <p:nvPr/>
            </p:nvSpPr>
            <p:spPr>
              <a:xfrm>
                <a:off x="8715308" y="3640723"/>
                <a:ext cx="2342864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Ex)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앞서 소개했던</a:t>
                </a:r>
                <a:endPara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얼굴인식 키오스크와</a:t>
                </a:r>
                <a:endPara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연계 시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</a:t>
                </a:r>
                <a:r>
                  <a:rPr lang="ko-KR" altLang="en-US" sz="2000" dirty="0">
                    <a:solidFill>
                      <a:schemeClr val="bg1"/>
                    </a:solidFill>
                  </a:rPr>
                  <a:t>안성 증가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91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3057280" cy="36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6.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역할 및 일정 계획</a:t>
            </a: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430A5F8B-FF46-4AC7-80CC-EC39E17C1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20964"/>
              </p:ext>
            </p:extLst>
          </p:nvPr>
        </p:nvGraphicFramePr>
        <p:xfrm>
          <a:off x="817106" y="1721600"/>
          <a:ext cx="518275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655">
                  <a:extLst>
                    <a:ext uri="{9D8B030D-6E8A-4147-A177-3AD203B41FA5}">
                      <a16:colId xmlns:a16="http://schemas.microsoft.com/office/drawing/2014/main" val="3089999708"/>
                    </a:ext>
                  </a:extLst>
                </a:gridCol>
                <a:gridCol w="1720095">
                  <a:extLst>
                    <a:ext uri="{9D8B030D-6E8A-4147-A177-3AD203B41FA5}">
                      <a16:colId xmlns:a16="http://schemas.microsoft.com/office/drawing/2014/main" val="187481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담당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40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자료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98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수집 및 기술 개발 전략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유지우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7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필요성 및 사업화 전략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백원재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537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PPT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김부용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9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대본 작성 및 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박채린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886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09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UI/UX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05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디버깅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및 보완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3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회의록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2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김부용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6623"/>
                  </a:ext>
                </a:extLst>
              </a:tr>
            </a:tbl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5F55B3C-4C60-458D-86DF-4E67D295E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169911"/>
              </p:ext>
            </p:extLst>
          </p:nvPr>
        </p:nvGraphicFramePr>
        <p:xfrm>
          <a:off x="6192147" y="1721600"/>
          <a:ext cx="5182748" cy="406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216">
                  <a:extLst>
                    <a:ext uri="{9D8B030D-6E8A-4147-A177-3AD203B41FA5}">
                      <a16:colId xmlns:a16="http://schemas.microsoft.com/office/drawing/2014/main" val="3089999708"/>
                    </a:ext>
                  </a:extLst>
                </a:gridCol>
                <a:gridCol w="2687532">
                  <a:extLst>
                    <a:ext uri="{9D8B030D-6E8A-4147-A177-3AD203B41FA5}">
                      <a16:colId xmlns:a16="http://schemas.microsoft.com/office/drawing/2014/main" val="187481317"/>
                    </a:ext>
                  </a:extLst>
                </a:gridCol>
              </a:tblGrid>
              <a:tr h="33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403189"/>
                  </a:ext>
                </a:extLst>
              </a:tr>
              <a:tr h="92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open source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활용해서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눈 깜박임 패턴 검출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82140"/>
                  </a:ext>
                </a:extLst>
              </a:tr>
              <a:tr h="92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및 체험 가능한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프로토타입 구현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70137"/>
                  </a:ext>
                </a:extLst>
              </a:tr>
              <a:tr h="92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최종 산출물 정리 및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발표준비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영상제작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537763"/>
                  </a:ext>
                </a:extLst>
              </a:tr>
              <a:tr h="920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공모전 제출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9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45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D30067-E0D2-4313-A91C-C805A54F159E}"/>
              </a:ext>
            </a:extLst>
          </p:cNvPr>
          <p:cNvSpPr/>
          <p:nvPr/>
        </p:nvSpPr>
        <p:spPr>
          <a:xfrm>
            <a:off x="3887448" y="2875002"/>
            <a:ext cx="441710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635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BB23350-3A5E-443F-85ED-94056DF7E41A}"/>
              </a:ext>
            </a:extLst>
          </p:cNvPr>
          <p:cNvGrpSpPr/>
          <p:nvPr/>
        </p:nvGrpSpPr>
        <p:grpSpPr>
          <a:xfrm>
            <a:off x="4647815" y="591558"/>
            <a:ext cx="2896370" cy="5216698"/>
            <a:chOff x="4336734" y="398518"/>
            <a:chExt cx="2896370" cy="5216698"/>
          </a:xfrm>
        </p:grpSpPr>
        <p:pic>
          <p:nvPicPr>
            <p:cNvPr id="7" name="그래픽 6" descr="키">
              <a:extLst>
                <a:ext uri="{FF2B5EF4-FFF2-40B4-BE49-F238E27FC236}">
                  <a16:creationId xmlns:a16="http://schemas.microsoft.com/office/drawing/2014/main" id="{D9309801-2CAD-4C9A-BDBE-F45E7F5F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75341" y="398518"/>
              <a:ext cx="2857762" cy="2857762"/>
            </a:xfrm>
            <a:prstGeom prst="rect">
              <a:avLst/>
            </a:prstGeom>
          </p:spPr>
        </p:pic>
        <p:pic>
          <p:nvPicPr>
            <p:cNvPr id="6" name="그래픽 5" descr="속눈썹">
              <a:extLst>
                <a:ext uri="{FF2B5EF4-FFF2-40B4-BE49-F238E27FC236}">
                  <a16:creationId xmlns:a16="http://schemas.microsoft.com/office/drawing/2014/main" id="{FA6DD389-0977-41D4-9282-4CF0E10BB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1502" y="609030"/>
              <a:ext cx="1206949" cy="120694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17E39C-1309-49EC-803D-9420341ED3A4}"/>
                </a:ext>
              </a:extLst>
            </p:cNvPr>
            <p:cNvSpPr/>
            <p:nvPr/>
          </p:nvSpPr>
          <p:spPr>
            <a:xfrm>
              <a:off x="4336734" y="1255176"/>
              <a:ext cx="2896370" cy="4360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6000" b="1" dirty="0">
                  <a:solidFill>
                    <a:schemeClr val="accent1">
                      <a:lumMod val="7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C</a:t>
              </a:r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ontents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필요성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프로토타입 구상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기술 개발 전략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사업화 전략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역할</a:t>
              </a:r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일정 계획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01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DA40EF-31F3-46A0-96AC-BAA4AA33BF65}"/>
              </a:ext>
            </a:extLst>
          </p:cNvPr>
          <p:cNvSpPr/>
          <p:nvPr/>
        </p:nvSpPr>
        <p:spPr>
          <a:xfrm>
            <a:off x="2956367" y="1581453"/>
            <a:ext cx="3238500" cy="355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E24EC-376B-4A01-B0CC-C1A0DAD724CC}"/>
              </a:ext>
            </a:extLst>
          </p:cNvPr>
          <p:cNvSpPr/>
          <p:nvPr/>
        </p:nvSpPr>
        <p:spPr>
          <a:xfrm>
            <a:off x="1132840" y="1581453"/>
            <a:ext cx="992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Facial semantic segmentation 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기술을 이용한 보안 시스템 개발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2026533" y="2505057"/>
            <a:ext cx="8138933" cy="87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Facial Semantic Segmentation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얼굴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특정 요소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(object)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구성하는 영역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(pixel)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구분하여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검출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하는 기술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F59715-6C44-4185-9E9C-8262B394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89" y="3821882"/>
            <a:ext cx="3806022" cy="23828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E248DF-A962-48E7-994B-C6FC5781EB9A}"/>
              </a:ext>
            </a:extLst>
          </p:cNvPr>
          <p:cNvSpPr/>
          <p:nvPr/>
        </p:nvSpPr>
        <p:spPr>
          <a:xfrm>
            <a:off x="0" y="6642556"/>
            <a:ext cx="78211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이미지 출처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: Khalil Khan, Massimo Mauro, </a:t>
            </a:r>
            <a:r>
              <a:rPr lang="en-US" altLang="ko-KR" sz="800" dirty="0" err="1">
                <a:solidFill>
                  <a:schemeClr val="bg1">
                    <a:lumMod val="85000"/>
                  </a:schemeClr>
                </a:solidFill>
              </a:rPr>
              <a:t>Pierangelo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800" dirty="0" err="1">
                <a:solidFill>
                  <a:schemeClr val="bg1">
                    <a:lumMod val="85000"/>
                  </a:schemeClr>
                </a:solidFill>
              </a:rPr>
              <a:t>Migliorati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, Riccardo Leonardi, HEAD POSE ESTIMATION THROUGH MULTI-CLASS FACE SEGMENTATION(2017)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2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19BA379-80EF-4DB3-9959-F343951CC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1"/>
          <a:stretch/>
        </p:blipFill>
        <p:spPr bwMode="auto">
          <a:xfrm>
            <a:off x="7841436" y="4293485"/>
            <a:ext cx="4120713" cy="25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2026533" y="1053528"/>
            <a:ext cx="8138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Semantic Segmentation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예시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E248DF-A962-48E7-994B-C6FC5781EB9A}"/>
              </a:ext>
            </a:extLst>
          </p:cNvPr>
          <p:cNvSpPr/>
          <p:nvPr/>
        </p:nvSpPr>
        <p:spPr>
          <a:xfrm>
            <a:off x="0" y="6642556"/>
            <a:ext cx="78211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이미지 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https://www.jeremyjordan.me/semantic-segmentation/#dilated_convolutions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734E5A8-9F64-40D6-AC6E-9C34790C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55" y="2318992"/>
            <a:ext cx="6797370" cy="42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설명선: 아래쪽 화살표 12">
            <a:extLst>
              <a:ext uri="{FF2B5EF4-FFF2-40B4-BE49-F238E27FC236}">
                <a16:creationId xmlns:a16="http://schemas.microsoft.com/office/drawing/2014/main" id="{0A548902-14FF-4860-ACE5-EC2392907891}"/>
              </a:ext>
            </a:extLst>
          </p:cNvPr>
          <p:cNvSpPr/>
          <p:nvPr/>
        </p:nvSpPr>
        <p:spPr>
          <a:xfrm>
            <a:off x="7089777" y="2546841"/>
            <a:ext cx="1375262" cy="1046329"/>
          </a:xfrm>
          <a:prstGeom prst="downArrowCallou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건물에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설명선: 아래쪽 화살표 14">
            <a:extLst>
              <a:ext uri="{FF2B5EF4-FFF2-40B4-BE49-F238E27FC236}">
                <a16:creationId xmlns:a16="http://schemas.microsoft.com/office/drawing/2014/main" id="{E24E2343-B5EE-43DA-90B2-6BC6E57A46AD}"/>
              </a:ext>
            </a:extLst>
          </p:cNvPr>
          <p:cNvSpPr/>
          <p:nvPr/>
        </p:nvSpPr>
        <p:spPr>
          <a:xfrm>
            <a:off x="5888797" y="2943386"/>
            <a:ext cx="1375262" cy="1046329"/>
          </a:xfrm>
          <a:prstGeom prst="downArrowCallout">
            <a:avLst/>
          </a:prstGeom>
          <a:solidFill>
            <a:schemeClr val="bg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설명선: 아래쪽 화살표 16">
            <a:extLst>
              <a:ext uri="{FF2B5EF4-FFF2-40B4-BE49-F238E27FC236}">
                <a16:creationId xmlns:a16="http://schemas.microsoft.com/office/drawing/2014/main" id="{F65FA5FC-E8DD-4E9C-8143-3FADBC1AD21A}"/>
              </a:ext>
            </a:extLst>
          </p:cNvPr>
          <p:cNvSpPr/>
          <p:nvPr/>
        </p:nvSpPr>
        <p:spPr>
          <a:xfrm>
            <a:off x="4704374" y="3434880"/>
            <a:ext cx="1375262" cy="1046329"/>
          </a:xfrm>
          <a:prstGeom prst="downArrowCallout">
            <a:avLst/>
          </a:prstGeom>
          <a:solidFill>
            <a:schemeClr val="accent6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식물에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65E10C-8F15-4875-847C-B05192BE1B14}"/>
              </a:ext>
            </a:extLst>
          </p:cNvPr>
          <p:cNvSpPr/>
          <p:nvPr/>
        </p:nvSpPr>
        <p:spPr>
          <a:xfrm>
            <a:off x="4228803" y="2100549"/>
            <a:ext cx="373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one-hot encoding</a:t>
            </a:r>
          </a:p>
        </p:txBody>
      </p:sp>
      <p:sp>
        <p:nvSpPr>
          <p:cNvPr id="19" name="설명선: 아래쪽 화살표 18">
            <a:extLst>
              <a:ext uri="{FF2B5EF4-FFF2-40B4-BE49-F238E27FC236}">
                <a16:creationId xmlns:a16="http://schemas.microsoft.com/office/drawing/2014/main" id="{7617567D-962E-47C9-BB47-A7957C5A7E6C}"/>
              </a:ext>
            </a:extLst>
          </p:cNvPr>
          <p:cNvSpPr/>
          <p:nvPr/>
        </p:nvSpPr>
        <p:spPr>
          <a:xfrm>
            <a:off x="3526039" y="3908494"/>
            <a:ext cx="1375262" cy="1046329"/>
          </a:xfrm>
          <a:prstGeom prst="downArrowCallout">
            <a:avLst/>
          </a:prstGeom>
          <a:solidFill>
            <a:srgbClr val="7030A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가방에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설명선: 아래쪽 화살표 19">
            <a:extLst>
              <a:ext uri="{FF2B5EF4-FFF2-40B4-BE49-F238E27FC236}">
                <a16:creationId xmlns:a16="http://schemas.microsoft.com/office/drawing/2014/main" id="{9C5287C5-7B66-434E-A334-3AD640DF2DDF}"/>
              </a:ext>
            </a:extLst>
          </p:cNvPr>
          <p:cNvSpPr/>
          <p:nvPr/>
        </p:nvSpPr>
        <p:spPr>
          <a:xfrm>
            <a:off x="2290207" y="4279884"/>
            <a:ext cx="1375262" cy="1046329"/>
          </a:xfrm>
          <a:prstGeom prst="downArrowCallout">
            <a:avLst/>
          </a:prstGeom>
          <a:solidFill>
            <a:srgbClr val="C0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8BFF8F7-E101-42A4-A16C-ECF068E2F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26" b="18712"/>
          <a:stretch/>
        </p:blipFill>
        <p:spPr bwMode="auto">
          <a:xfrm>
            <a:off x="752822" y="1581733"/>
            <a:ext cx="2812746" cy="193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CF846EB-3A5A-466C-876D-154B6A03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1" t="22203" r="42901" b="14327"/>
          <a:stretch/>
        </p:blipFill>
        <p:spPr bwMode="auto">
          <a:xfrm>
            <a:off x="8068026" y="5186873"/>
            <a:ext cx="794026" cy="120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4EA83E-BFA2-4CE0-BC7D-013F996D9B63}"/>
              </a:ext>
            </a:extLst>
          </p:cNvPr>
          <p:cNvSpPr/>
          <p:nvPr/>
        </p:nvSpPr>
        <p:spPr>
          <a:xfrm>
            <a:off x="8998938" y="3995455"/>
            <a:ext cx="274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labeling</a:t>
            </a:r>
          </a:p>
        </p:txBody>
      </p:sp>
    </p:spTree>
    <p:extLst>
      <p:ext uri="{BB962C8B-B14F-4D97-AF65-F5344CB8AC3E}">
        <p14:creationId xmlns:p14="http://schemas.microsoft.com/office/powerpoint/2010/main" val="20067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1978803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관련 기업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2026533" y="1053528"/>
            <a:ext cx="8138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CNN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을 이용한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AI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Image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서비스 예시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6AD86-EB3B-4257-B3D4-59A611AB0518}"/>
              </a:ext>
            </a:extLst>
          </p:cNvPr>
          <p:cNvSpPr/>
          <p:nvPr/>
        </p:nvSpPr>
        <p:spPr>
          <a:xfrm>
            <a:off x="0" y="6642556"/>
            <a:ext cx="2895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 https://www.estsoft.ai/product/recognition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EAF920-6619-4CB2-B22B-AFCB86C4C007}"/>
              </a:ext>
            </a:extLst>
          </p:cNvPr>
          <p:cNvSpPr/>
          <p:nvPr/>
        </p:nvSpPr>
        <p:spPr>
          <a:xfrm>
            <a:off x="1769618" y="1641541"/>
            <a:ext cx="8652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ESTsoft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PICNIC-CNN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이미지 인식 모델로 하늘을 인식하여 색감을 보정하는 앱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BBFF00-B29A-432F-B439-300CA043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65" y="2257424"/>
            <a:ext cx="6600825" cy="3651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bg1">
                <a:lumMod val="6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80D0FD-22E5-43DD-B551-367103E8C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48" y="4233784"/>
            <a:ext cx="4288987" cy="192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bg1">
                <a:lumMod val="6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39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DA40EF-31F3-46A0-96AC-BAA4AA33BF65}"/>
              </a:ext>
            </a:extLst>
          </p:cNvPr>
          <p:cNvSpPr/>
          <p:nvPr/>
        </p:nvSpPr>
        <p:spPr>
          <a:xfrm>
            <a:off x="7528560" y="1581453"/>
            <a:ext cx="1173480" cy="355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E24EC-376B-4A01-B0CC-C1A0DAD724CC}"/>
              </a:ext>
            </a:extLst>
          </p:cNvPr>
          <p:cNvSpPr/>
          <p:nvPr/>
        </p:nvSpPr>
        <p:spPr>
          <a:xfrm>
            <a:off x="1132840" y="1581453"/>
            <a:ext cx="992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Facial semantic segmentation 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기술을 이용한 보안 시스템 개발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7A666A-2462-4517-B0B8-49B40E3D121E}"/>
              </a:ext>
            </a:extLst>
          </p:cNvPr>
          <p:cNvSpPr/>
          <p:nvPr/>
        </p:nvSpPr>
        <p:spPr>
          <a:xfrm>
            <a:off x="4306888" y="2212559"/>
            <a:ext cx="357822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28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28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4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40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7956D2-92E4-4C65-BEC5-215857D4D03B}"/>
              </a:ext>
            </a:extLst>
          </p:cNvPr>
          <p:cNvSpPr/>
          <p:nvPr/>
        </p:nvSpPr>
        <p:spPr>
          <a:xfrm>
            <a:off x="1214175" y="5832301"/>
            <a:ext cx="2133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깜박임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A5647AE-3C12-4C4A-8B23-1058B5101507}"/>
              </a:ext>
            </a:extLst>
          </p:cNvPr>
          <p:cNvSpPr/>
          <p:nvPr/>
        </p:nvSpPr>
        <p:spPr>
          <a:xfrm>
            <a:off x="4134252" y="4000202"/>
            <a:ext cx="2147650" cy="1723501"/>
          </a:xfrm>
          <a:custGeom>
            <a:avLst/>
            <a:gdLst>
              <a:gd name="connsiteX0" fmla="*/ 0 w 2147650"/>
              <a:gd name="connsiteY0" fmla="*/ 287256 h 1723501"/>
              <a:gd name="connsiteX1" fmla="*/ 287256 w 2147650"/>
              <a:gd name="connsiteY1" fmla="*/ 0 h 1723501"/>
              <a:gd name="connsiteX2" fmla="*/ 780173 w 2147650"/>
              <a:gd name="connsiteY2" fmla="*/ 0 h 1723501"/>
              <a:gd name="connsiteX3" fmla="*/ 1288821 w 2147650"/>
              <a:gd name="connsiteY3" fmla="*/ 0 h 1723501"/>
              <a:gd name="connsiteX4" fmla="*/ 1860394 w 2147650"/>
              <a:gd name="connsiteY4" fmla="*/ 0 h 1723501"/>
              <a:gd name="connsiteX5" fmla="*/ 2147650 w 2147650"/>
              <a:gd name="connsiteY5" fmla="*/ 287256 h 1723501"/>
              <a:gd name="connsiteX6" fmla="*/ 2147650 w 2147650"/>
              <a:gd name="connsiteY6" fmla="*/ 838771 h 1723501"/>
              <a:gd name="connsiteX7" fmla="*/ 2147650 w 2147650"/>
              <a:gd name="connsiteY7" fmla="*/ 1436245 h 1723501"/>
              <a:gd name="connsiteX8" fmla="*/ 1860394 w 2147650"/>
              <a:gd name="connsiteY8" fmla="*/ 1723501 h 1723501"/>
              <a:gd name="connsiteX9" fmla="*/ 1367477 w 2147650"/>
              <a:gd name="connsiteY9" fmla="*/ 1723501 h 1723501"/>
              <a:gd name="connsiteX10" fmla="*/ 858829 w 2147650"/>
              <a:gd name="connsiteY10" fmla="*/ 1723501 h 1723501"/>
              <a:gd name="connsiteX11" fmla="*/ 287256 w 2147650"/>
              <a:gd name="connsiteY11" fmla="*/ 1723501 h 1723501"/>
              <a:gd name="connsiteX12" fmla="*/ 0 w 2147650"/>
              <a:gd name="connsiteY12" fmla="*/ 1436245 h 1723501"/>
              <a:gd name="connsiteX13" fmla="*/ 0 w 2147650"/>
              <a:gd name="connsiteY13" fmla="*/ 884730 h 1723501"/>
              <a:gd name="connsiteX14" fmla="*/ 0 w 2147650"/>
              <a:gd name="connsiteY14" fmla="*/ 287256 h 172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7650" h="1723501" extrusionOk="0">
                <a:moveTo>
                  <a:pt x="0" y="287256"/>
                </a:moveTo>
                <a:cubicBezTo>
                  <a:pt x="29955" y="108316"/>
                  <a:pt x="141917" y="-44613"/>
                  <a:pt x="287256" y="0"/>
                </a:cubicBezTo>
                <a:cubicBezTo>
                  <a:pt x="486888" y="-42884"/>
                  <a:pt x="535093" y="7195"/>
                  <a:pt x="780173" y="0"/>
                </a:cubicBezTo>
                <a:cubicBezTo>
                  <a:pt x="1025253" y="-7195"/>
                  <a:pt x="1068708" y="36426"/>
                  <a:pt x="1288821" y="0"/>
                </a:cubicBezTo>
                <a:cubicBezTo>
                  <a:pt x="1508934" y="-36426"/>
                  <a:pt x="1621771" y="44692"/>
                  <a:pt x="1860394" y="0"/>
                </a:cubicBezTo>
                <a:cubicBezTo>
                  <a:pt x="2041470" y="-18601"/>
                  <a:pt x="2141823" y="147958"/>
                  <a:pt x="2147650" y="287256"/>
                </a:cubicBezTo>
                <a:cubicBezTo>
                  <a:pt x="2165748" y="456134"/>
                  <a:pt x="2083889" y="692331"/>
                  <a:pt x="2147650" y="838771"/>
                </a:cubicBezTo>
                <a:cubicBezTo>
                  <a:pt x="2211411" y="985212"/>
                  <a:pt x="2132754" y="1222676"/>
                  <a:pt x="2147650" y="1436245"/>
                </a:cubicBezTo>
                <a:cubicBezTo>
                  <a:pt x="2137611" y="1615991"/>
                  <a:pt x="1995846" y="1722320"/>
                  <a:pt x="1860394" y="1723501"/>
                </a:cubicBezTo>
                <a:cubicBezTo>
                  <a:pt x="1697526" y="1764436"/>
                  <a:pt x="1559877" y="1709210"/>
                  <a:pt x="1367477" y="1723501"/>
                </a:cubicBezTo>
                <a:cubicBezTo>
                  <a:pt x="1175077" y="1737792"/>
                  <a:pt x="990789" y="1713971"/>
                  <a:pt x="858829" y="1723501"/>
                </a:cubicBezTo>
                <a:cubicBezTo>
                  <a:pt x="726869" y="1733031"/>
                  <a:pt x="460063" y="1708635"/>
                  <a:pt x="287256" y="1723501"/>
                </a:cubicBezTo>
                <a:cubicBezTo>
                  <a:pt x="150785" y="1705859"/>
                  <a:pt x="294" y="1577064"/>
                  <a:pt x="0" y="1436245"/>
                </a:cubicBezTo>
                <a:cubicBezTo>
                  <a:pt x="-35794" y="1222043"/>
                  <a:pt x="36700" y="1142331"/>
                  <a:pt x="0" y="884730"/>
                </a:cubicBezTo>
                <a:cubicBezTo>
                  <a:pt x="-36700" y="627130"/>
                  <a:pt x="18440" y="428222"/>
                  <a:pt x="0" y="287256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05395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527D879F-B4F2-4F62-8AE4-CA9E6B3A54CE}"/>
              </a:ext>
            </a:extLst>
          </p:cNvPr>
          <p:cNvSpPr/>
          <p:nvPr/>
        </p:nvSpPr>
        <p:spPr>
          <a:xfrm>
            <a:off x="6440705" y="4714314"/>
            <a:ext cx="372869" cy="24506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C3BFA0-CA0C-4344-81D3-807071CA476E}"/>
              </a:ext>
            </a:extLst>
          </p:cNvPr>
          <p:cNvSpPr/>
          <p:nvPr/>
        </p:nvSpPr>
        <p:spPr>
          <a:xfrm>
            <a:off x="4320153" y="5832301"/>
            <a:ext cx="1775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리듬으로 패턴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길이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감은 시간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AB2D5E-D2A2-46CD-BE71-528ADD5B153E}"/>
              </a:ext>
            </a:extLst>
          </p:cNvPr>
          <p:cNvSpPr/>
          <p:nvPr/>
        </p:nvSpPr>
        <p:spPr>
          <a:xfrm flipV="1">
            <a:off x="4853022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7F8D26-B159-49B2-9B50-8DAA67216A00}"/>
              </a:ext>
            </a:extLst>
          </p:cNvPr>
          <p:cNvSpPr/>
          <p:nvPr/>
        </p:nvSpPr>
        <p:spPr>
          <a:xfrm flipV="1">
            <a:off x="5253707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B6F9F87-14B1-48C7-9B62-80412501DD38}"/>
              </a:ext>
            </a:extLst>
          </p:cNvPr>
          <p:cNvSpPr/>
          <p:nvPr/>
        </p:nvSpPr>
        <p:spPr>
          <a:xfrm flipV="1">
            <a:off x="5655357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520173-ACE6-4020-A707-3D17A8DDBC1E}"/>
              </a:ext>
            </a:extLst>
          </p:cNvPr>
          <p:cNvGrpSpPr/>
          <p:nvPr/>
        </p:nvGrpSpPr>
        <p:grpSpPr>
          <a:xfrm>
            <a:off x="230448" y="3337313"/>
            <a:ext cx="3668398" cy="2602992"/>
            <a:chOff x="1118370" y="3322321"/>
            <a:chExt cx="3668398" cy="2602992"/>
          </a:xfrm>
        </p:grpSpPr>
        <p:pic>
          <p:nvPicPr>
            <p:cNvPr id="42" name="그림 41" descr="사람, 실내, 벽, 젊은이(가) 표시된 사진&#10;&#10;자동 생성된 설명">
              <a:extLst>
                <a:ext uri="{FF2B5EF4-FFF2-40B4-BE49-F238E27FC236}">
                  <a16:creationId xmlns:a16="http://schemas.microsoft.com/office/drawing/2014/main" id="{076CDBB6-1068-4257-AF91-2A696A9C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588" y="3985211"/>
              <a:ext cx="3156595" cy="1723501"/>
            </a:xfrm>
            <a:prstGeom prst="rect">
              <a:avLst/>
            </a:prstGeom>
          </p:spPr>
        </p:pic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74183E6-3E8C-433F-A7EC-5699427D7347}"/>
                </a:ext>
              </a:extLst>
            </p:cNvPr>
            <p:cNvSpPr/>
            <p:nvPr/>
          </p:nvSpPr>
          <p:spPr>
            <a:xfrm>
              <a:off x="1118370" y="3322321"/>
              <a:ext cx="1301742" cy="2602992"/>
            </a:xfrm>
            <a:custGeom>
              <a:avLst/>
              <a:gdLst>
                <a:gd name="connsiteX0" fmla="*/ 1226747 w 1354763"/>
                <a:gd name="connsiteY0" fmla="*/ 555568 h 2623733"/>
                <a:gd name="connsiteX1" fmla="*/ 1226747 w 1354763"/>
                <a:gd name="connsiteY1" fmla="*/ 555568 h 2623733"/>
                <a:gd name="connsiteX2" fmla="*/ 1226747 w 1354763"/>
                <a:gd name="connsiteY2" fmla="*/ 653104 h 2623733"/>
                <a:gd name="connsiteX3" fmla="*/ 1190171 w 1354763"/>
                <a:gd name="connsiteY3" fmla="*/ 665296 h 2623733"/>
                <a:gd name="connsiteX4" fmla="*/ 1153595 w 1354763"/>
                <a:gd name="connsiteY4" fmla="*/ 701872 h 2623733"/>
                <a:gd name="connsiteX5" fmla="*/ 1135307 w 1354763"/>
                <a:gd name="connsiteY5" fmla="*/ 720160 h 2623733"/>
                <a:gd name="connsiteX6" fmla="*/ 1098731 w 1354763"/>
                <a:gd name="connsiteY6" fmla="*/ 744544 h 2623733"/>
                <a:gd name="connsiteX7" fmla="*/ 1086539 w 1354763"/>
                <a:gd name="connsiteY7" fmla="*/ 762832 h 2623733"/>
                <a:gd name="connsiteX8" fmla="*/ 1056059 w 1354763"/>
                <a:gd name="connsiteY8" fmla="*/ 793312 h 2623733"/>
                <a:gd name="connsiteX9" fmla="*/ 1049963 w 1354763"/>
                <a:gd name="connsiteY9" fmla="*/ 811600 h 2623733"/>
                <a:gd name="connsiteX10" fmla="*/ 1037771 w 1354763"/>
                <a:gd name="connsiteY10" fmla="*/ 860368 h 2623733"/>
                <a:gd name="connsiteX11" fmla="*/ 1019483 w 1354763"/>
                <a:gd name="connsiteY11" fmla="*/ 915232 h 2623733"/>
                <a:gd name="connsiteX12" fmla="*/ 1013387 w 1354763"/>
                <a:gd name="connsiteY12" fmla="*/ 933520 h 2623733"/>
                <a:gd name="connsiteX13" fmla="*/ 1001195 w 1354763"/>
                <a:gd name="connsiteY13" fmla="*/ 1165168 h 2623733"/>
                <a:gd name="connsiteX14" fmla="*/ 995099 w 1354763"/>
                <a:gd name="connsiteY14" fmla="*/ 1183456 h 2623733"/>
                <a:gd name="connsiteX15" fmla="*/ 1001195 w 1354763"/>
                <a:gd name="connsiteY15" fmla="*/ 1317568 h 2623733"/>
                <a:gd name="connsiteX16" fmla="*/ 1007291 w 1354763"/>
                <a:gd name="connsiteY16" fmla="*/ 1488256 h 2623733"/>
                <a:gd name="connsiteX17" fmla="*/ 1019483 w 1354763"/>
                <a:gd name="connsiteY17" fmla="*/ 1561408 h 2623733"/>
                <a:gd name="connsiteX18" fmla="*/ 1019483 w 1354763"/>
                <a:gd name="connsiteY18" fmla="*/ 1835728 h 2623733"/>
                <a:gd name="connsiteX19" fmla="*/ 1001195 w 1354763"/>
                <a:gd name="connsiteY19" fmla="*/ 1890592 h 2623733"/>
                <a:gd name="connsiteX20" fmla="*/ 995099 w 1354763"/>
                <a:gd name="connsiteY20" fmla="*/ 1908880 h 2623733"/>
                <a:gd name="connsiteX21" fmla="*/ 1001195 w 1354763"/>
                <a:gd name="connsiteY21" fmla="*/ 2030800 h 2623733"/>
                <a:gd name="connsiteX22" fmla="*/ 1007291 w 1354763"/>
                <a:gd name="connsiteY22" fmla="*/ 2049088 h 2623733"/>
                <a:gd name="connsiteX23" fmla="*/ 1013387 w 1354763"/>
                <a:gd name="connsiteY23" fmla="*/ 2073472 h 2623733"/>
                <a:gd name="connsiteX24" fmla="*/ 1031675 w 1354763"/>
                <a:gd name="connsiteY24" fmla="*/ 2116144 h 2623733"/>
                <a:gd name="connsiteX25" fmla="*/ 1037771 w 1354763"/>
                <a:gd name="connsiteY25" fmla="*/ 2152720 h 2623733"/>
                <a:gd name="connsiteX26" fmla="*/ 1043867 w 1354763"/>
                <a:gd name="connsiteY26" fmla="*/ 2171008 h 2623733"/>
                <a:gd name="connsiteX27" fmla="*/ 1049963 w 1354763"/>
                <a:gd name="connsiteY27" fmla="*/ 2201488 h 2623733"/>
                <a:gd name="connsiteX28" fmla="*/ 1062155 w 1354763"/>
                <a:gd name="connsiteY28" fmla="*/ 2238064 h 2623733"/>
                <a:gd name="connsiteX29" fmla="*/ 1086539 w 1354763"/>
                <a:gd name="connsiteY29" fmla="*/ 2274640 h 2623733"/>
                <a:gd name="connsiteX30" fmla="*/ 1110923 w 1354763"/>
                <a:gd name="connsiteY30" fmla="*/ 2317312 h 2623733"/>
                <a:gd name="connsiteX31" fmla="*/ 1147499 w 1354763"/>
                <a:gd name="connsiteY31" fmla="*/ 2347792 h 2623733"/>
                <a:gd name="connsiteX32" fmla="*/ 1190171 w 1354763"/>
                <a:gd name="connsiteY32" fmla="*/ 2366080 h 2623733"/>
                <a:gd name="connsiteX33" fmla="*/ 1226747 w 1354763"/>
                <a:gd name="connsiteY33" fmla="*/ 2396560 h 2623733"/>
                <a:gd name="connsiteX34" fmla="*/ 1293803 w 1354763"/>
                <a:gd name="connsiteY34" fmla="*/ 2408752 h 2623733"/>
                <a:gd name="connsiteX35" fmla="*/ 1318187 w 1354763"/>
                <a:gd name="connsiteY35" fmla="*/ 2420944 h 2623733"/>
                <a:gd name="connsiteX36" fmla="*/ 1336475 w 1354763"/>
                <a:gd name="connsiteY36" fmla="*/ 2427040 h 2623733"/>
                <a:gd name="connsiteX37" fmla="*/ 1354763 w 1354763"/>
                <a:gd name="connsiteY37" fmla="*/ 2439232 h 2623733"/>
                <a:gd name="connsiteX38" fmla="*/ 1348667 w 1354763"/>
                <a:gd name="connsiteY38" fmla="*/ 2500192 h 2623733"/>
                <a:gd name="connsiteX39" fmla="*/ 1330379 w 1354763"/>
                <a:gd name="connsiteY39" fmla="*/ 2518480 h 2623733"/>
                <a:gd name="connsiteX40" fmla="*/ 1293803 w 1354763"/>
                <a:gd name="connsiteY40" fmla="*/ 2542864 h 2623733"/>
                <a:gd name="connsiteX41" fmla="*/ 1129211 w 1354763"/>
                <a:gd name="connsiteY41" fmla="*/ 2555056 h 2623733"/>
                <a:gd name="connsiteX42" fmla="*/ 1068251 w 1354763"/>
                <a:gd name="connsiteY42" fmla="*/ 2561152 h 2623733"/>
                <a:gd name="connsiteX43" fmla="*/ 928043 w 1354763"/>
                <a:gd name="connsiteY43" fmla="*/ 2567248 h 2623733"/>
                <a:gd name="connsiteX44" fmla="*/ 860987 w 1354763"/>
                <a:gd name="connsiteY44" fmla="*/ 2579440 h 2623733"/>
                <a:gd name="connsiteX45" fmla="*/ 842699 w 1354763"/>
                <a:gd name="connsiteY45" fmla="*/ 2585536 h 2623733"/>
                <a:gd name="connsiteX46" fmla="*/ 690299 w 1354763"/>
                <a:gd name="connsiteY46" fmla="*/ 2603824 h 2623733"/>
                <a:gd name="connsiteX47" fmla="*/ 117275 w 1354763"/>
                <a:gd name="connsiteY47" fmla="*/ 2579440 h 2623733"/>
                <a:gd name="connsiteX48" fmla="*/ 98987 w 1354763"/>
                <a:gd name="connsiteY48" fmla="*/ 2573344 h 2623733"/>
                <a:gd name="connsiteX49" fmla="*/ 56315 w 1354763"/>
                <a:gd name="connsiteY49" fmla="*/ 2542864 h 2623733"/>
                <a:gd name="connsiteX50" fmla="*/ 44123 w 1354763"/>
                <a:gd name="connsiteY50" fmla="*/ 2506288 h 2623733"/>
                <a:gd name="connsiteX51" fmla="*/ 38027 w 1354763"/>
                <a:gd name="connsiteY51" fmla="*/ 2439232 h 2623733"/>
                <a:gd name="connsiteX52" fmla="*/ 31931 w 1354763"/>
                <a:gd name="connsiteY52" fmla="*/ 2414848 h 2623733"/>
                <a:gd name="connsiteX53" fmla="*/ 19739 w 1354763"/>
                <a:gd name="connsiteY53" fmla="*/ 2231968 h 2623733"/>
                <a:gd name="connsiteX54" fmla="*/ 13643 w 1354763"/>
                <a:gd name="connsiteY54" fmla="*/ 2201488 h 2623733"/>
                <a:gd name="connsiteX55" fmla="*/ 1451 w 1354763"/>
                <a:gd name="connsiteY55" fmla="*/ 2042992 h 2623733"/>
                <a:gd name="connsiteX56" fmla="*/ 7547 w 1354763"/>
                <a:gd name="connsiteY56" fmla="*/ 439744 h 2623733"/>
                <a:gd name="connsiteX57" fmla="*/ 31931 w 1354763"/>
                <a:gd name="connsiteY57" fmla="*/ 366592 h 2623733"/>
                <a:gd name="connsiteX58" fmla="*/ 74603 w 1354763"/>
                <a:gd name="connsiteY58" fmla="*/ 305632 h 2623733"/>
                <a:gd name="connsiteX59" fmla="*/ 86795 w 1354763"/>
                <a:gd name="connsiteY59" fmla="*/ 287344 h 2623733"/>
                <a:gd name="connsiteX60" fmla="*/ 141659 w 1354763"/>
                <a:gd name="connsiteY60" fmla="*/ 232480 h 2623733"/>
                <a:gd name="connsiteX61" fmla="*/ 153851 w 1354763"/>
                <a:gd name="connsiteY61" fmla="*/ 214192 h 2623733"/>
                <a:gd name="connsiteX62" fmla="*/ 287963 w 1354763"/>
                <a:gd name="connsiteY62" fmla="*/ 128848 h 2623733"/>
                <a:gd name="connsiteX63" fmla="*/ 422075 w 1354763"/>
                <a:gd name="connsiteY63" fmla="*/ 73984 h 2623733"/>
                <a:gd name="connsiteX64" fmla="*/ 519611 w 1354763"/>
                <a:gd name="connsiteY64" fmla="*/ 37408 h 2623733"/>
                <a:gd name="connsiteX65" fmla="*/ 562283 w 1354763"/>
                <a:gd name="connsiteY65" fmla="*/ 31312 h 2623733"/>
                <a:gd name="connsiteX66" fmla="*/ 684203 w 1354763"/>
                <a:gd name="connsiteY66" fmla="*/ 6928 h 2623733"/>
                <a:gd name="connsiteX67" fmla="*/ 726875 w 1354763"/>
                <a:gd name="connsiteY67" fmla="*/ 832 h 2623733"/>
                <a:gd name="connsiteX68" fmla="*/ 1232843 w 1354763"/>
                <a:gd name="connsiteY68" fmla="*/ 832 h 2623733"/>
                <a:gd name="connsiteX69" fmla="*/ 1226747 w 1354763"/>
                <a:gd name="connsiteY69" fmla="*/ 555568 h 262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54763" h="2623733">
                  <a:moveTo>
                    <a:pt x="1226747" y="555568"/>
                  </a:moveTo>
                  <a:lnTo>
                    <a:pt x="1226747" y="555568"/>
                  </a:lnTo>
                  <a:cubicBezTo>
                    <a:pt x="1228241" y="569017"/>
                    <a:pt x="1240278" y="635708"/>
                    <a:pt x="1226747" y="653104"/>
                  </a:cubicBezTo>
                  <a:cubicBezTo>
                    <a:pt x="1218857" y="663248"/>
                    <a:pt x="1190171" y="665296"/>
                    <a:pt x="1190171" y="665296"/>
                  </a:cubicBezTo>
                  <a:lnTo>
                    <a:pt x="1153595" y="701872"/>
                  </a:lnTo>
                  <a:cubicBezTo>
                    <a:pt x="1147499" y="707968"/>
                    <a:pt x="1142480" y="715378"/>
                    <a:pt x="1135307" y="720160"/>
                  </a:cubicBezTo>
                  <a:lnTo>
                    <a:pt x="1098731" y="744544"/>
                  </a:lnTo>
                  <a:cubicBezTo>
                    <a:pt x="1094667" y="750640"/>
                    <a:pt x="1091720" y="757651"/>
                    <a:pt x="1086539" y="762832"/>
                  </a:cubicBezTo>
                  <a:cubicBezTo>
                    <a:pt x="1062155" y="787216"/>
                    <a:pt x="1072315" y="760800"/>
                    <a:pt x="1056059" y="793312"/>
                  </a:cubicBezTo>
                  <a:cubicBezTo>
                    <a:pt x="1053185" y="799059"/>
                    <a:pt x="1051654" y="805401"/>
                    <a:pt x="1049963" y="811600"/>
                  </a:cubicBezTo>
                  <a:cubicBezTo>
                    <a:pt x="1045554" y="827766"/>
                    <a:pt x="1043070" y="844472"/>
                    <a:pt x="1037771" y="860368"/>
                  </a:cubicBezTo>
                  <a:lnTo>
                    <a:pt x="1019483" y="915232"/>
                  </a:lnTo>
                  <a:lnTo>
                    <a:pt x="1013387" y="933520"/>
                  </a:lnTo>
                  <a:cubicBezTo>
                    <a:pt x="1011726" y="986688"/>
                    <a:pt x="1017070" y="1093730"/>
                    <a:pt x="1001195" y="1165168"/>
                  </a:cubicBezTo>
                  <a:cubicBezTo>
                    <a:pt x="999801" y="1171441"/>
                    <a:pt x="997131" y="1177360"/>
                    <a:pt x="995099" y="1183456"/>
                  </a:cubicBezTo>
                  <a:cubicBezTo>
                    <a:pt x="997131" y="1228160"/>
                    <a:pt x="999406" y="1272854"/>
                    <a:pt x="1001195" y="1317568"/>
                  </a:cubicBezTo>
                  <a:cubicBezTo>
                    <a:pt x="1003470" y="1374455"/>
                    <a:pt x="1004218" y="1431407"/>
                    <a:pt x="1007291" y="1488256"/>
                  </a:cubicBezTo>
                  <a:cubicBezTo>
                    <a:pt x="1009925" y="1536993"/>
                    <a:pt x="1009025" y="1530034"/>
                    <a:pt x="1019483" y="1561408"/>
                  </a:cubicBezTo>
                  <a:cubicBezTo>
                    <a:pt x="1024156" y="1668898"/>
                    <a:pt x="1030923" y="1728950"/>
                    <a:pt x="1019483" y="1835728"/>
                  </a:cubicBezTo>
                  <a:lnTo>
                    <a:pt x="1001195" y="1890592"/>
                  </a:lnTo>
                  <a:lnTo>
                    <a:pt x="995099" y="1908880"/>
                  </a:lnTo>
                  <a:cubicBezTo>
                    <a:pt x="997131" y="1949520"/>
                    <a:pt x="997670" y="1990262"/>
                    <a:pt x="1001195" y="2030800"/>
                  </a:cubicBezTo>
                  <a:cubicBezTo>
                    <a:pt x="1001752" y="2037202"/>
                    <a:pt x="1005526" y="2042909"/>
                    <a:pt x="1007291" y="2049088"/>
                  </a:cubicBezTo>
                  <a:cubicBezTo>
                    <a:pt x="1009593" y="2057144"/>
                    <a:pt x="1010445" y="2065627"/>
                    <a:pt x="1013387" y="2073472"/>
                  </a:cubicBezTo>
                  <a:cubicBezTo>
                    <a:pt x="1023552" y="2100580"/>
                    <a:pt x="1026170" y="2091373"/>
                    <a:pt x="1031675" y="2116144"/>
                  </a:cubicBezTo>
                  <a:cubicBezTo>
                    <a:pt x="1034356" y="2128210"/>
                    <a:pt x="1035090" y="2140654"/>
                    <a:pt x="1037771" y="2152720"/>
                  </a:cubicBezTo>
                  <a:cubicBezTo>
                    <a:pt x="1039165" y="2158993"/>
                    <a:pt x="1042309" y="2164774"/>
                    <a:pt x="1043867" y="2171008"/>
                  </a:cubicBezTo>
                  <a:cubicBezTo>
                    <a:pt x="1046380" y="2181060"/>
                    <a:pt x="1047237" y="2191492"/>
                    <a:pt x="1049963" y="2201488"/>
                  </a:cubicBezTo>
                  <a:cubicBezTo>
                    <a:pt x="1053344" y="2213887"/>
                    <a:pt x="1055026" y="2227371"/>
                    <a:pt x="1062155" y="2238064"/>
                  </a:cubicBezTo>
                  <a:cubicBezTo>
                    <a:pt x="1070283" y="2250256"/>
                    <a:pt x="1079986" y="2261534"/>
                    <a:pt x="1086539" y="2274640"/>
                  </a:cubicBezTo>
                  <a:cubicBezTo>
                    <a:pt x="1093992" y="2289546"/>
                    <a:pt x="1100153" y="2304387"/>
                    <a:pt x="1110923" y="2317312"/>
                  </a:cubicBezTo>
                  <a:cubicBezTo>
                    <a:pt x="1120553" y="2328868"/>
                    <a:pt x="1133798" y="2340942"/>
                    <a:pt x="1147499" y="2347792"/>
                  </a:cubicBezTo>
                  <a:cubicBezTo>
                    <a:pt x="1174031" y="2361058"/>
                    <a:pt x="1160573" y="2344938"/>
                    <a:pt x="1190171" y="2366080"/>
                  </a:cubicBezTo>
                  <a:cubicBezTo>
                    <a:pt x="1207648" y="2378563"/>
                    <a:pt x="1206378" y="2388922"/>
                    <a:pt x="1226747" y="2396560"/>
                  </a:cubicBezTo>
                  <a:cubicBezTo>
                    <a:pt x="1233563" y="2399116"/>
                    <a:pt x="1289695" y="2408067"/>
                    <a:pt x="1293803" y="2408752"/>
                  </a:cubicBezTo>
                  <a:cubicBezTo>
                    <a:pt x="1301931" y="2412816"/>
                    <a:pt x="1309834" y="2417364"/>
                    <a:pt x="1318187" y="2420944"/>
                  </a:cubicBezTo>
                  <a:cubicBezTo>
                    <a:pt x="1324093" y="2423475"/>
                    <a:pt x="1330728" y="2424166"/>
                    <a:pt x="1336475" y="2427040"/>
                  </a:cubicBezTo>
                  <a:cubicBezTo>
                    <a:pt x="1343028" y="2430317"/>
                    <a:pt x="1348667" y="2435168"/>
                    <a:pt x="1354763" y="2439232"/>
                  </a:cubicBezTo>
                  <a:cubicBezTo>
                    <a:pt x="1352731" y="2459552"/>
                    <a:pt x="1354673" y="2480674"/>
                    <a:pt x="1348667" y="2500192"/>
                  </a:cubicBezTo>
                  <a:cubicBezTo>
                    <a:pt x="1346132" y="2508432"/>
                    <a:pt x="1337184" y="2513187"/>
                    <a:pt x="1330379" y="2518480"/>
                  </a:cubicBezTo>
                  <a:cubicBezTo>
                    <a:pt x="1318813" y="2527476"/>
                    <a:pt x="1308309" y="2540792"/>
                    <a:pt x="1293803" y="2542864"/>
                  </a:cubicBezTo>
                  <a:cubicBezTo>
                    <a:pt x="1200323" y="2556218"/>
                    <a:pt x="1295291" y="2543984"/>
                    <a:pt x="1129211" y="2555056"/>
                  </a:cubicBezTo>
                  <a:cubicBezTo>
                    <a:pt x="1108835" y="2556414"/>
                    <a:pt x="1088635" y="2559917"/>
                    <a:pt x="1068251" y="2561152"/>
                  </a:cubicBezTo>
                  <a:cubicBezTo>
                    <a:pt x="1021557" y="2563982"/>
                    <a:pt x="974779" y="2565216"/>
                    <a:pt x="928043" y="2567248"/>
                  </a:cubicBezTo>
                  <a:cubicBezTo>
                    <a:pt x="905691" y="2571312"/>
                    <a:pt x="883201" y="2574680"/>
                    <a:pt x="860987" y="2579440"/>
                  </a:cubicBezTo>
                  <a:cubicBezTo>
                    <a:pt x="854704" y="2580786"/>
                    <a:pt x="849015" y="2584352"/>
                    <a:pt x="842699" y="2585536"/>
                  </a:cubicBezTo>
                  <a:cubicBezTo>
                    <a:pt x="772683" y="2598664"/>
                    <a:pt x="759492" y="2598058"/>
                    <a:pt x="690299" y="2603824"/>
                  </a:cubicBezTo>
                  <a:cubicBezTo>
                    <a:pt x="-27908" y="2595569"/>
                    <a:pt x="337537" y="2667545"/>
                    <a:pt x="117275" y="2579440"/>
                  </a:cubicBezTo>
                  <a:cubicBezTo>
                    <a:pt x="111309" y="2577054"/>
                    <a:pt x="105083" y="2575376"/>
                    <a:pt x="98987" y="2573344"/>
                  </a:cubicBezTo>
                  <a:cubicBezTo>
                    <a:pt x="84763" y="2563184"/>
                    <a:pt x="67384" y="2556393"/>
                    <a:pt x="56315" y="2542864"/>
                  </a:cubicBezTo>
                  <a:cubicBezTo>
                    <a:pt x="48177" y="2532917"/>
                    <a:pt x="44123" y="2506288"/>
                    <a:pt x="44123" y="2506288"/>
                  </a:cubicBezTo>
                  <a:cubicBezTo>
                    <a:pt x="42091" y="2483936"/>
                    <a:pt x="40993" y="2461479"/>
                    <a:pt x="38027" y="2439232"/>
                  </a:cubicBezTo>
                  <a:cubicBezTo>
                    <a:pt x="36920" y="2430927"/>
                    <a:pt x="32856" y="2423175"/>
                    <a:pt x="31931" y="2414848"/>
                  </a:cubicBezTo>
                  <a:cubicBezTo>
                    <a:pt x="26290" y="2364075"/>
                    <a:pt x="24444" y="2281370"/>
                    <a:pt x="19739" y="2231968"/>
                  </a:cubicBezTo>
                  <a:cubicBezTo>
                    <a:pt x="18757" y="2221653"/>
                    <a:pt x="15675" y="2211648"/>
                    <a:pt x="13643" y="2201488"/>
                  </a:cubicBezTo>
                  <a:cubicBezTo>
                    <a:pt x="9579" y="2148656"/>
                    <a:pt x="1634" y="2095980"/>
                    <a:pt x="1451" y="2042992"/>
                  </a:cubicBezTo>
                  <a:cubicBezTo>
                    <a:pt x="-398" y="1508575"/>
                    <a:pt x="-2168" y="974076"/>
                    <a:pt x="7547" y="439744"/>
                  </a:cubicBezTo>
                  <a:cubicBezTo>
                    <a:pt x="8014" y="414045"/>
                    <a:pt x="17191" y="387649"/>
                    <a:pt x="31931" y="366592"/>
                  </a:cubicBezTo>
                  <a:lnTo>
                    <a:pt x="74603" y="305632"/>
                  </a:lnTo>
                  <a:cubicBezTo>
                    <a:pt x="78773" y="299608"/>
                    <a:pt x="81614" y="292525"/>
                    <a:pt x="86795" y="287344"/>
                  </a:cubicBezTo>
                  <a:cubicBezTo>
                    <a:pt x="105083" y="269056"/>
                    <a:pt x="124183" y="251545"/>
                    <a:pt x="141659" y="232480"/>
                  </a:cubicBezTo>
                  <a:cubicBezTo>
                    <a:pt x="146610" y="227079"/>
                    <a:pt x="147872" y="218427"/>
                    <a:pt x="153851" y="214192"/>
                  </a:cubicBezTo>
                  <a:cubicBezTo>
                    <a:pt x="197091" y="183564"/>
                    <a:pt x="242106" y="155397"/>
                    <a:pt x="287963" y="128848"/>
                  </a:cubicBezTo>
                  <a:cubicBezTo>
                    <a:pt x="375760" y="78018"/>
                    <a:pt x="356715" y="84877"/>
                    <a:pt x="422075" y="73984"/>
                  </a:cubicBezTo>
                  <a:cubicBezTo>
                    <a:pt x="454587" y="61792"/>
                    <a:pt x="486393" y="47518"/>
                    <a:pt x="519611" y="37408"/>
                  </a:cubicBezTo>
                  <a:cubicBezTo>
                    <a:pt x="533357" y="33224"/>
                    <a:pt x="548155" y="33928"/>
                    <a:pt x="562283" y="31312"/>
                  </a:cubicBezTo>
                  <a:cubicBezTo>
                    <a:pt x="603035" y="23765"/>
                    <a:pt x="643451" y="14475"/>
                    <a:pt x="684203" y="6928"/>
                  </a:cubicBezTo>
                  <a:cubicBezTo>
                    <a:pt x="698331" y="4312"/>
                    <a:pt x="712507" y="992"/>
                    <a:pt x="726875" y="832"/>
                  </a:cubicBezTo>
                  <a:cubicBezTo>
                    <a:pt x="895521" y="-1042"/>
                    <a:pt x="1064187" y="832"/>
                    <a:pt x="1232843" y="832"/>
                  </a:cubicBezTo>
                  <a:lnTo>
                    <a:pt x="1226747" y="55556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17A0A15-6F58-4B0A-9650-EE5ABE7C0749}"/>
                </a:ext>
              </a:extLst>
            </p:cNvPr>
            <p:cNvSpPr/>
            <p:nvPr/>
          </p:nvSpPr>
          <p:spPr>
            <a:xfrm>
              <a:off x="3892401" y="3595913"/>
              <a:ext cx="894367" cy="2280631"/>
            </a:xfrm>
            <a:custGeom>
              <a:avLst/>
              <a:gdLst>
                <a:gd name="connsiteX0" fmla="*/ 109728 w 988238"/>
                <a:gd name="connsiteY0" fmla="*/ 244568 h 2308409"/>
                <a:gd name="connsiteX1" fmla="*/ 109728 w 988238"/>
                <a:gd name="connsiteY1" fmla="*/ 244568 h 2308409"/>
                <a:gd name="connsiteX2" fmla="*/ 128016 w 988238"/>
                <a:gd name="connsiteY2" fmla="*/ 342104 h 2308409"/>
                <a:gd name="connsiteX3" fmla="*/ 146304 w 988238"/>
                <a:gd name="connsiteY3" fmla="*/ 354296 h 2308409"/>
                <a:gd name="connsiteX4" fmla="*/ 176784 w 988238"/>
                <a:gd name="connsiteY4" fmla="*/ 384776 h 2308409"/>
                <a:gd name="connsiteX5" fmla="*/ 188976 w 988238"/>
                <a:gd name="connsiteY5" fmla="*/ 403064 h 2308409"/>
                <a:gd name="connsiteX6" fmla="*/ 207264 w 988238"/>
                <a:gd name="connsiteY6" fmla="*/ 421352 h 2308409"/>
                <a:gd name="connsiteX7" fmla="*/ 219456 w 988238"/>
                <a:gd name="connsiteY7" fmla="*/ 439640 h 2308409"/>
                <a:gd name="connsiteX8" fmla="*/ 249936 w 988238"/>
                <a:gd name="connsiteY8" fmla="*/ 445736 h 2308409"/>
                <a:gd name="connsiteX9" fmla="*/ 268224 w 988238"/>
                <a:gd name="connsiteY9" fmla="*/ 457928 h 2308409"/>
                <a:gd name="connsiteX10" fmla="*/ 298704 w 988238"/>
                <a:gd name="connsiteY10" fmla="*/ 488408 h 2308409"/>
                <a:gd name="connsiteX11" fmla="*/ 323088 w 988238"/>
                <a:gd name="connsiteY11" fmla="*/ 524984 h 2308409"/>
                <a:gd name="connsiteX12" fmla="*/ 335280 w 988238"/>
                <a:gd name="connsiteY12" fmla="*/ 543272 h 2308409"/>
                <a:gd name="connsiteX13" fmla="*/ 347472 w 988238"/>
                <a:gd name="connsiteY13" fmla="*/ 592040 h 2308409"/>
                <a:gd name="connsiteX14" fmla="*/ 353568 w 988238"/>
                <a:gd name="connsiteY14" fmla="*/ 610328 h 2308409"/>
                <a:gd name="connsiteX15" fmla="*/ 371856 w 988238"/>
                <a:gd name="connsiteY15" fmla="*/ 677384 h 2308409"/>
                <a:gd name="connsiteX16" fmla="*/ 365760 w 988238"/>
                <a:gd name="connsiteY16" fmla="*/ 866360 h 2308409"/>
                <a:gd name="connsiteX17" fmla="*/ 353568 w 988238"/>
                <a:gd name="connsiteY17" fmla="*/ 902936 h 2308409"/>
                <a:gd name="connsiteX18" fmla="*/ 341376 w 988238"/>
                <a:gd name="connsiteY18" fmla="*/ 945608 h 2308409"/>
                <a:gd name="connsiteX19" fmla="*/ 347472 w 988238"/>
                <a:gd name="connsiteY19" fmla="*/ 1140680 h 2308409"/>
                <a:gd name="connsiteX20" fmla="*/ 359664 w 988238"/>
                <a:gd name="connsiteY20" fmla="*/ 1177256 h 2308409"/>
                <a:gd name="connsiteX21" fmla="*/ 365760 w 988238"/>
                <a:gd name="connsiteY21" fmla="*/ 1195544 h 2308409"/>
                <a:gd name="connsiteX22" fmla="*/ 371856 w 988238"/>
                <a:gd name="connsiteY22" fmla="*/ 1213832 h 2308409"/>
                <a:gd name="connsiteX23" fmla="*/ 377952 w 988238"/>
                <a:gd name="connsiteY23" fmla="*/ 1274792 h 2308409"/>
                <a:gd name="connsiteX24" fmla="*/ 384048 w 988238"/>
                <a:gd name="connsiteY24" fmla="*/ 1299176 h 2308409"/>
                <a:gd name="connsiteX25" fmla="*/ 396240 w 988238"/>
                <a:gd name="connsiteY25" fmla="*/ 1433288 h 2308409"/>
                <a:gd name="connsiteX26" fmla="*/ 408432 w 988238"/>
                <a:gd name="connsiteY26" fmla="*/ 1451576 h 2308409"/>
                <a:gd name="connsiteX27" fmla="*/ 414528 w 988238"/>
                <a:gd name="connsiteY27" fmla="*/ 1469864 h 2308409"/>
                <a:gd name="connsiteX28" fmla="*/ 408432 w 988238"/>
                <a:gd name="connsiteY28" fmla="*/ 1561304 h 2308409"/>
                <a:gd name="connsiteX29" fmla="*/ 402336 w 988238"/>
                <a:gd name="connsiteY29" fmla="*/ 1591784 h 2308409"/>
                <a:gd name="connsiteX30" fmla="*/ 390144 w 988238"/>
                <a:gd name="connsiteY30" fmla="*/ 1725896 h 2308409"/>
                <a:gd name="connsiteX31" fmla="*/ 384048 w 988238"/>
                <a:gd name="connsiteY31" fmla="*/ 1744184 h 2308409"/>
                <a:gd name="connsiteX32" fmla="*/ 371856 w 988238"/>
                <a:gd name="connsiteY32" fmla="*/ 1792952 h 2308409"/>
                <a:gd name="connsiteX33" fmla="*/ 365760 w 988238"/>
                <a:gd name="connsiteY33" fmla="*/ 1835624 h 2308409"/>
                <a:gd name="connsiteX34" fmla="*/ 341376 w 988238"/>
                <a:gd name="connsiteY34" fmla="*/ 1920968 h 2308409"/>
                <a:gd name="connsiteX35" fmla="*/ 329184 w 988238"/>
                <a:gd name="connsiteY35" fmla="*/ 1975832 h 2308409"/>
                <a:gd name="connsiteX36" fmla="*/ 310896 w 988238"/>
                <a:gd name="connsiteY36" fmla="*/ 1994120 h 2308409"/>
                <a:gd name="connsiteX37" fmla="*/ 286512 w 988238"/>
                <a:gd name="connsiteY37" fmla="*/ 2030696 h 2308409"/>
                <a:gd name="connsiteX38" fmla="*/ 231648 w 988238"/>
                <a:gd name="connsiteY38" fmla="*/ 2079464 h 2308409"/>
                <a:gd name="connsiteX39" fmla="*/ 213360 w 988238"/>
                <a:gd name="connsiteY39" fmla="*/ 2085560 h 2308409"/>
                <a:gd name="connsiteX40" fmla="*/ 195072 w 988238"/>
                <a:gd name="connsiteY40" fmla="*/ 2103848 h 2308409"/>
                <a:gd name="connsiteX41" fmla="*/ 158496 w 988238"/>
                <a:gd name="connsiteY41" fmla="*/ 2116040 h 2308409"/>
                <a:gd name="connsiteX42" fmla="*/ 115824 w 988238"/>
                <a:gd name="connsiteY42" fmla="*/ 2128232 h 2308409"/>
                <a:gd name="connsiteX43" fmla="*/ 67056 w 988238"/>
                <a:gd name="connsiteY43" fmla="*/ 2140424 h 2308409"/>
                <a:gd name="connsiteX44" fmla="*/ 6096 w 988238"/>
                <a:gd name="connsiteY44" fmla="*/ 2183096 h 2308409"/>
                <a:gd name="connsiteX45" fmla="*/ 0 w 988238"/>
                <a:gd name="connsiteY45" fmla="*/ 2207480 h 2308409"/>
                <a:gd name="connsiteX46" fmla="*/ 128016 w 988238"/>
                <a:gd name="connsiteY46" fmla="*/ 2250152 h 2308409"/>
                <a:gd name="connsiteX47" fmla="*/ 286512 w 988238"/>
                <a:gd name="connsiteY47" fmla="*/ 2256248 h 2308409"/>
                <a:gd name="connsiteX48" fmla="*/ 377952 w 988238"/>
                <a:gd name="connsiteY48" fmla="*/ 2280632 h 2308409"/>
                <a:gd name="connsiteX49" fmla="*/ 457200 w 988238"/>
                <a:gd name="connsiteY49" fmla="*/ 2286728 h 2308409"/>
                <a:gd name="connsiteX50" fmla="*/ 749808 w 988238"/>
                <a:gd name="connsiteY50" fmla="*/ 2292824 h 2308409"/>
                <a:gd name="connsiteX51" fmla="*/ 908304 w 988238"/>
                <a:gd name="connsiteY51" fmla="*/ 2286728 h 2308409"/>
                <a:gd name="connsiteX52" fmla="*/ 914400 w 988238"/>
                <a:gd name="connsiteY52" fmla="*/ 2000216 h 2308409"/>
                <a:gd name="connsiteX53" fmla="*/ 926592 w 988238"/>
                <a:gd name="connsiteY53" fmla="*/ 1890488 h 2308409"/>
                <a:gd name="connsiteX54" fmla="*/ 944880 w 988238"/>
                <a:gd name="connsiteY54" fmla="*/ 1774664 h 2308409"/>
                <a:gd name="connsiteX55" fmla="*/ 969264 w 988238"/>
                <a:gd name="connsiteY55" fmla="*/ 1707608 h 2308409"/>
                <a:gd name="connsiteX56" fmla="*/ 969264 w 988238"/>
                <a:gd name="connsiteY56" fmla="*/ 1067528 h 2308409"/>
                <a:gd name="connsiteX57" fmla="*/ 944880 w 988238"/>
                <a:gd name="connsiteY57" fmla="*/ 890744 h 2308409"/>
                <a:gd name="connsiteX58" fmla="*/ 938784 w 988238"/>
                <a:gd name="connsiteY58" fmla="*/ 793208 h 2308409"/>
                <a:gd name="connsiteX59" fmla="*/ 926592 w 988238"/>
                <a:gd name="connsiteY59" fmla="*/ 665192 h 2308409"/>
                <a:gd name="connsiteX60" fmla="*/ 914400 w 988238"/>
                <a:gd name="connsiteY60" fmla="*/ 506696 h 2308409"/>
                <a:gd name="connsiteX61" fmla="*/ 896112 w 988238"/>
                <a:gd name="connsiteY61" fmla="*/ 275048 h 2308409"/>
                <a:gd name="connsiteX62" fmla="*/ 883920 w 988238"/>
                <a:gd name="connsiteY62" fmla="*/ 128744 h 2308409"/>
                <a:gd name="connsiteX63" fmla="*/ 847344 w 988238"/>
                <a:gd name="connsiteY63" fmla="*/ 49496 h 2308409"/>
                <a:gd name="connsiteX64" fmla="*/ 774192 w 988238"/>
                <a:gd name="connsiteY64" fmla="*/ 37304 h 2308409"/>
                <a:gd name="connsiteX65" fmla="*/ 438912 w 988238"/>
                <a:gd name="connsiteY65" fmla="*/ 31208 h 2308409"/>
                <a:gd name="connsiteX66" fmla="*/ 310896 w 988238"/>
                <a:gd name="connsiteY66" fmla="*/ 19016 h 2308409"/>
                <a:gd name="connsiteX67" fmla="*/ 286512 w 988238"/>
                <a:gd name="connsiteY67" fmla="*/ 12920 h 2308409"/>
                <a:gd name="connsiteX68" fmla="*/ 231648 w 988238"/>
                <a:gd name="connsiteY68" fmla="*/ 6824 h 2308409"/>
                <a:gd name="connsiteX69" fmla="*/ 201168 w 988238"/>
                <a:gd name="connsiteY69" fmla="*/ 728 h 2308409"/>
                <a:gd name="connsiteX70" fmla="*/ 73152 w 988238"/>
                <a:gd name="connsiteY70" fmla="*/ 728 h 2308409"/>
                <a:gd name="connsiteX71" fmla="*/ 109728 w 988238"/>
                <a:gd name="connsiteY71" fmla="*/ 244568 h 230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88238" h="2308409">
                  <a:moveTo>
                    <a:pt x="109728" y="244568"/>
                  </a:moveTo>
                  <a:lnTo>
                    <a:pt x="109728" y="244568"/>
                  </a:lnTo>
                  <a:cubicBezTo>
                    <a:pt x="112335" y="278453"/>
                    <a:pt x="102248" y="316336"/>
                    <a:pt x="128016" y="342104"/>
                  </a:cubicBezTo>
                  <a:cubicBezTo>
                    <a:pt x="133197" y="347285"/>
                    <a:pt x="140208" y="350232"/>
                    <a:pt x="146304" y="354296"/>
                  </a:cubicBezTo>
                  <a:cubicBezTo>
                    <a:pt x="178816" y="403064"/>
                    <a:pt x="136144" y="344136"/>
                    <a:pt x="176784" y="384776"/>
                  </a:cubicBezTo>
                  <a:cubicBezTo>
                    <a:pt x="181965" y="389957"/>
                    <a:pt x="184286" y="397436"/>
                    <a:pt x="188976" y="403064"/>
                  </a:cubicBezTo>
                  <a:cubicBezTo>
                    <a:pt x="194495" y="409687"/>
                    <a:pt x="201745" y="414729"/>
                    <a:pt x="207264" y="421352"/>
                  </a:cubicBezTo>
                  <a:cubicBezTo>
                    <a:pt x="211954" y="426980"/>
                    <a:pt x="213095" y="436005"/>
                    <a:pt x="219456" y="439640"/>
                  </a:cubicBezTo>
                  <a:cubicBezTo>
                    <a:pt x="228452" y="444781"/>
                    <a:pt x="239776" y="443704"/>
                    <a:pt x="249936" y="445736"/>
                  </a:cubicBezTo>
                  <a:cubicBezTo>
                    <a:pt x="256032" y="449800"/>
                    <a:pt x="263043" y="452747"/>
                    <a:pt x="268224" y="457928"/>
                  </a:cubicBezTo>
                  <a:cubicBezTo>
                    <a:pt x="308864" y="498568"/>
                    <a:pt x="249936" y="455896"/>
                    <a:pt x="298704" y="488408"/>
                  </a:cubicBezTo>
                  <a:lnTo>
                    <a:pt x="323088" y="524984"/>
                  </a:lnTo>
                  <a:cubicBezTo>
                    <a:pt x="327152" y="531080"/>
                    <a:pt x="332963" y="536321"/>
                    <a:pt x="335280" y="543272"/>
                  </a:cubicBezTo>
                  <a:cubicBezTo>
                    <a:pt x="349215" y="585076"/>
                    <a:pt x="332760" y="533190"/>
                    <a:pt x="347472" y="592040"/>
                  </a:cubicBezTo>
                  <a:cubicBezTo>
                    <a:pt x="349030" y="598274"/>
                    <a:pt x="351877" y="604129"/>
                    <a:pt x="353568" y="610328"/>
                  </a:cubicBezTo>
                  <a:cubicBezTo>
                    <a:pt x="374194" y="685956"/>
                    <a:pt x="357825" y="635290"/>
                    <a:pt x="371856" y="677384"/>
                  </a:cubicBezTo>
                  <a:cubicBezTo>
                    <a:pt x="369824" y="740376"/>
                    <a:pt x="370853" y="803541"/>
                    <a:pt x="365760" y="866360"/>
                  </a:cubicBezTo>
                  <a:cubicBezTo>
                    <a:pt x="364721" y="879169"/>
                    <a:pt x="356685" y="890468"/>
                    <a:pt x="353568" y="902936"/>
                  </a:cubicBezTo>
                  <a:cubicBezTo>
                    <a:pt x="345914" y="933554"/>
                    <a:pt x="350121" y="919372"/>
                    <a:pt x="341376" y="945608"/>
                  </a:cubicBezTo>
                  <a:cubicBezTo>
                    <a:pt x="343408" y="1010632"/>
                    <a:pt x="342352" y="1075826"/>
                    <a:pt x="347472" y="1140680"/>
                  </a:cubicBezTo>
                  <a:cubicBezTo>
                    <a:pt x="348483" y="1153492"/>
                    <a:pt x="355600" y="1165064"/>
                    <a:pt x="359664" y="1177256"/>
                  </a:cubicBezTo>
                  <a:lnTo>
                    <a:pt x="365760" y="1195544"/>
                  </a:lnTo>
                  <a:lnTo>
                    <a:pt x="371856" y="1213832"/>
                  </a:lnTo>
                  <a:cubicBezTo>
                    <a:pt x="373888" y="1234152"/>
                    <a:pt x="375064" y="1254576"/>
                    <a:pt x="377952" y="1274792"/>
                  </a:cubicBezTo>
                  <a:cubicBezTo>
                    <a:pt x="379137" y="1283086"/>
                    <a:pt x="383171" y="1290844"/>
                    <a:pt x="384048" y="1299176"/>
                  </a:cubicBezTo>
                  <a:cubicBezTo>
                    <a:pt x="384222" y="1300828"/>
                    <a:pt x="389059" y="1409351"/>
                    <a:pt x="396240" y="1433288"/>
                  </a:cubicBezTo>
                  <a:cubicBezTo>
                    <a:pt x="398345" y="1440305"/>
                    <a:pt x="405155" y="1445023"/>
                    <a:pt x="408432" y="1451576"/>
                  </a:cubicBezTo>
                  <a:cubicBezTo>
                    <a:pt x="411306" y="1457323"/>
                    <a:pt x="412496" y="1463768"/>
                    <a:pt x="414528" y="1469864"/>
                  </a:cubicBezTo>
                  <a:cubicBezTo>
                    <a:pt x="412496" y="1500344"/>
                    <a:pt x="411472" y="1530908"/>
                    <a:pt x="408432" y="1561304"/>
                  </a:cubicBezTo>
                  <a:cubicBezTo>
                    <a:pt x="407401" y="1571614"/>
                    <a:pt x="403480" y="1581486"/>
                    <a:pt x="402336" y="1591784"/>
                  </a:cubicBezTo>
                  <a:cubicBezTo>
                    <a:pt x="397809" y="1632526"/>
                    <a:pt x="397096" y="1684185"/>
                    <a:pt x="390144" y="1725896"/>
                  </a:cubicBezTo>
                  <a:cubicBezTo>
                    <a:pt x="389088" y="1732234"/>
                    <a:pt x="385606" y="1737950"/>
                    <a:pt x="384048" y="1744184"/>
                  </a:cubicBezTo>
                  <a:lnTo>
                    <a:pt x="371856" y="1792952"/>
                  </a:lnTo>
                  <a:cubicBezTo>
                    <a:pt x="369824" y="1807176"/>
                    <a:pt x="368991" y="1821624"/>
                    <a:pt x="365760" y="1835624"/>
                  </a:cubicBezTo>
                  <a:cubicBezTo>
                    <a:pt x="348366" y="1910997"/>
                    <a:pt x="356558" y="1829874"/>
                    <a:pt x="341376" y="1920968"/>
                  </a:cubicBezTo>
                  <a:cubicBezTo>
                    <a:pt x="340638" y="1925394"/>
                    <a:pt x="335854" y="1965827"/>
                    <a:pt x="329184" y="1975832"/>
                  </a:cubicBezTo>
                  <a:cubicBezTo>
                    <a:pt x="324402" y="1983005"/>
                    <a:pt x="316189" y="1987315"/>
                    <a:pt x="310896" y="1994120"/>
                  </a:cubicBezTo>
                  <a:cubicBezTo>
                    <a:pt x="301900" y="2005686"/>
                    <a:pt x="296873" y="2020335"/>
                    <a:pt x="286512" y="2030696"/>
                  </a:cubicBezTo>
                  <a:cubicBezTo>
                    <a:pt x="270356" y="2046852"/>
                    <a:pt x="253404" y="2068586"/>
                    <a:pt x="231648" y="2079464"/>
                  </a:cubicBezTo>
                  <a:cubicBezTo>
                    <a:pt x="225901" y="2082338"/>
                    <a:pt x="219456" y="2083528"/>
                    <a:pt x="213360" y="2085560"/>
                  </a:cubicBezTo>
                  <a:cubicBezTo>
                    <a:pt x="207264" y="2091656"/>
                    <a:pt x="202608" y="2099661"/>
                    <a:pt x="195072" y="2103848"/>
                  </a:cubicBezTo>
                  <a:cubicBezTo>
                    <a:pt x="183838" y="2110089"/>
                    <a:pt x="170688" y="2111976"/>
                    <a:pt x="158496" y="2116040"/>
                  </a:cubicBezTo>
                  <a:cubicBezTo>
                    <a:pt x="138131" y="2122828"/>
                    <a:pt x="138787" y="2123129"/>
                    <a:pt x="115824" y="2128232"/>
                  </a:cubicBezTo>
                  <a:cubicBezTo>
                    <a:pt x="106816" y="2130234"/>
                    <a:pt x="77949" y="2134372"/>
                    <a:pt x="67056" y="2140424"/>
                  </a:cubicBezTo>
                  <a:cubicBezTo>
                    <a:pt x="47758" y="2151145"/>
                    <a:pt x="24361" y="2169397"/>
                    <a:pt x="6096" y="2183096"/>
                  </a:cubicBezTo>
                  <a:cubicBezTo>
                    <a:pt x="4064" y="2191224"/>
                    <a:pt x="0" y="2199102"/>
                    <a:pt x="0" y="2207480"/>
                  </a:cubicBezTo>
                  <a:cubicBezTo>
                    <a:pt x="0" y="2283371"/>
                    <a:pt x="35842" y="2246144"/>
                    <a:pt x="128016" y="2250152"/>
                  </a:cubicBezTo>
                  <a:lnTo>
                    <a:pt x="286512" y="2256248"/>
                  </a:lnTo>
                  <a:cubicBezTo>
                    <a:pt x="318107" y="2266780"/>
                    <a:pt x="339786" y="2274525"/>
                    <a:pt x="377952" y="2280632"/>
                  </a:cubicBezTo>
                  <a:cubicBezTo>
                    <a:pt x="404113" y="2284818"/>
                    <a:pt x="430720" y="2285860"/>
                    <a:pt x="457200" y="2286728"/>
                  </a:cubicBezTo>
                  <a:cubicBezTo>
                    <a:pt x="554705" y="2289925"/>
                    <a:pt x="652272" y="2290792"/>
                    <a:pt x="749808" y="2292824"/>
                  </a:cubicBezTo>
                  <a:cubicBezTo>
                    <a:pt x="802640" y="2290792"/>
                    <a:pt x="882383" y="2332809"/>
                    <a:pt x="908304" y="2286728"/>
                  </a:cubicBezTo>
                  <a:cubicBezTo>
                    <a:pt x="955137" y="2203470"/>
                    <a:pt x="911270" y="2095690"/>
                    <a:pt x="914400" y="2000216"/>
                  </a:cubicBezTo>
                  <a:cubicBezTo>
                    <a:pt x="919763" y="1836638"/>
                    <a:pt x="913969" y="1963068"/>
                    <a:pt x="926592" y="1890488"/>
                  </a:cubicBezTo>
                  <a:cubicBezTo>
                    <a:pt x="933289" y="1851980"/>
                    <a:pt x="935998" y="1812728"/>
                    <a:pt x="944880" y="1774664"/>
                  </a:cubicBezTo>
                  <a:cubicBezTo>
                    <a:pt x="950284" y="1751502"/>
                    <a:pt x="961136" y="1729960"/>
                    <a:pt x="969264" y="1707608"/>
                  </a:cubicBezTo>
                  <a:cubicBezTo>
                    <a:pt x="997816" y="1436364"/>
                    <a:pt x="991088" y="1547662"/>
                    <a:pt x="969264" y="1067528"/>
                  </a:cubicBezTo>
                  <a:cubicBezTo>
                    <a:pt x="965810" y="991538"/>
                    <a:pt x="957216" y="952426"/>
                    <a:pt x="944880" y="890744"/>
                  </a:cubicBezTo>
                  <a:cubicBezTo>
                    <a:pt x="942848" y="858232"/>
                    <a:pt x="941417" y="825677"/>
                    <a:pt x="938784" y="793208"/>
                  </a:cubicBezTo>
                  <a:cubicBezTo>
                    <a:pt x="935320" y="750483"/>
                    <a:pt x="929646" y="707948"/>
                    <a:pt x="926592" y="665192"/>
                  </a:cubicBezTo>
                  <a:cubicBezTo>
                    <a:pt x="914879" y="501203"/>
                    <a:pt x="930117" y="585281"/>
                    <a:pt x="914400" y="506696"/>
                  </a:cubicBezTo>
                  <a:cubicBezTo>
                    <a:pt x="901437" y="299288"/>
                    <a:pt x="912919" y="375888"/>
                    <a:pt x="896112" y="275048"/>
                  </a:cubicBezTo>
                  <a:cubicBezTo>
                    <a:pt x="895310" y="263023"/>
                    <a:pt x="889463" y="155074"/>
                    <a:pt x="883920" y="128744"/>
                  </a:cubicBezTo>
                  <a:cubicBezTo>
                    <a:pt x="878597" y="103458"/>
                    <a:pt x="874358" y="64933"/>
                    <a:pt x="847344" y="49496"/>
                  </a:cubicBezTo>
                  <a:cubicBezTo>
                    <a:pt x="836100" y="43071"/>
                    <a:pt x="774503" y="37314"/>
                    <a:pt x="774192" y="37304"/>
                  </a:cubicBezTo>
                  <a:cubicBezTo>
                    <a:pt x="662470" y="33757"/>
                    <a:pt x="550672" y="33240"/>
                    <a:pt x="438912" y="31208"/>
                  </a:cubicBezTo>
                  <a:cubicBezTo>
                    <a:pt x="396240" y="27144"/>
                    <a:pt x="353456" y="24123"/>
                    <a:pt x="310896" y="19016"/>
                  </a:cubicBezTo>
                  <a:cubicBezTo>
                    <a:pt x="302578" y="18018"/>
                    <a:pt x="294793" y="14194"/>
                    <a:pt x="286512" y="12920"/>
                  </a:cubicBezTo>
                  <a:cubicBezTo>
                    <a:pt x="268325" y="10122"/>
                    <a:pt x="249864" y="9426"/>
                    <a:pt x="231648" y="6824"/>
                  </a:cubicBezTo>
                  <a:cubicBezTo>
                    <a:pt x="221391" y="5359"/>
                    <a:pt x="211522" y="1126"/>
                    <a:pt x="201168" y="728"/>
                  </a:cubicBezTo>
                  <a:cubicBezTo>
                    <a:pt x="158528" y="-912"/>
                    <a:pt x="115824" y="728"/>
                    <a:pt x="73152" y="728"/>
                  </a:cubicBezTo>
                  <a:lnTo>
                    <a:pt x="109728" y="2445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100B9790-E537-4164-BAD5-1299D98CA0EF}"/>
                </a:ext>
              </a:extLst>
            </p:cNvPr>
            <p:cNvSpPr/>
            <p:nvPr/>
          </p:nvSpPr>
          <p:spPr>
            <a:xfrm>
              <a:off x="2094857" y="3985210"/>
              <a:ext cx="2147650" cy="1723501"/>
            </a:xfrm>
            <a:custGeom>
              <a:avLst/>
              <a:gdLst>
                <a:gd name="connsiteX0" fmla="*/ 0 w 2147650"/>
                <a:gd name="connsiteY0" fmla="*/ 287256 h 1723501"/>
                <a:gd name="connsiteX1" fmla="*/ 287256 w 2147650"/>
                <a:gd name="connsiteY1" fmla="*/ 0 h 1723501"/>
                <a:gd name="connsiteX2" fmla="*/ 780173 w 2147650"/>
                <a:gd name="connsiteY2" fmla="*/ 0 h 1723501"/>
                <a:gd name="connsiteX3" fmla="*/ 1288821 w 2147650"/>
                <a:gd name="connsiteY3" fmla="*/ 0 h 1723501"/>
                <a:gd name="connsiteX4" fmla="*/ 1860394 w 2147650"/>
                <a:gd name="connsiteY4" fmla="*/ 0 h 1723501"/>
                <a:gd name="connsiteX5" fmla="*/ 2147650 w 2147650"/>
                <a:gd name="connsiteY5" fmla="*/ 287256 h 1723501"/>
                <a:gd name="connsiteX6" fmla="*/ 2147650 w 2147650"/>
                <a:gd name="connsiteY6" fmla="*/ 838771 h 1723501"/>
                <a:gd name="connsiteX7" fmla="*/ 2147650 w 2147650"/>
                <a:gd name="connsiteY7" fmla="*/ 1436245 h 1723501"/>
                <a:gd name="connsiteX8" fmla="*/ 1860394 w 2147650"/>
                <a:gd name="connsiteY8" fmla="*/ 1723501 h 1723501"/>
                <a:gd name="connsiteX9" fmla="*/ 1367477 w 2147650"/>
                <a:gd name="connsiteY9" fmla="*/ 1723501 h 1723501"/>
                <a:gd name="connsiteX10" fmla="*/ 858829 w 2147650"/>
                <a:gd name="connsiteY10" fmla="*/ 1723501 h 1723501"/>
                <a:gd name="connsiteX11" fmla="*/ 287256 w 2147650"/>
                <a:gd name="connsiteY11" fmla="*/ 1723501 h 1723501"/>
                <a:gd name="connsiteX12" fmla="*/ 0 w 2147650"/>
                <a:gd name="connsiteY12" fmla="*/ 1436245 h 1723501"/>
                <a:gd name="connsiteX13" fmla="*/ 0 w 2147650"/>
                <a:gd name="connsiteY13" fmla="*/ 884730 h 1723501"/>
                <a:gd name="connsiteX14" fmla="*/ 0 w 2147650"/>
                <a:gd name="connsiteY14" fmla="*/ 287256 h 17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7650" h="1723501" extrusionOk="0">
                  <a:moveTo>
                    <a:pt x="0" y="287256"/>
                  </a:moveTo>
                  <a:cubicBezTo>
                    <a:pt x="29955" y="108316"/>
                    <a:pt x="141917" y="-44613"/>
                    <a:pt x="287256" y="0"/>
                  </a:cubicBezTo>
                  <a:cubicBezTo>
                    <a:pt x="486888" y="-42884"/>
                    <a:pt x="535093" y="7195"/>
                    <a:pt x="780173" y="0"/>
                  </a:cubicBezTo>
                  <a:cubicBezTo>
                    <a:pt x="1025253" y="-7195"/>
                    <a:pt x="1068708" y="36426"/>
                    <a:pt x="1288821" y="0"/>
                  </a:cubicBezTo>
                  <a:cubicBezTo>
                    <a:pt x="1508934" y="-36426"/>
                    <a:pt x="1621771" y="44692"/>
                    <a:pt x="1860394" y="0"/>
                  </a:cubicBezTo>
                  <a:cubicBezTo>
                    <a:pt x="2041470" y="-18601"/>
                    <a:pt x="2141823" y="147958"/>
                    <a:pt x="2147650" y="287256"/>
                  </a:cubicBezTo>
                  <a:cubicBezTo>
                    <a:pt x="2165748" y="456134"/>
                    <a:pt x="2083889" y="692331"/>
                    <a:pt x="2147650" y="838771"/>
                  </a:cubicBezTo>
                  <a:cubicBezTo>
                    <a:pt x="2211411" y="985212"/>
                    <a:pt x="2132754" y="1222676"/>
                    <a:pt x="2147650" y="1436245"/>
                  </a:cubicBezTo>
                  <a:cubicBezTo>
                    <a:pt x="2137611" y="1615991"/>
                    <a:pt x="1995846" y="1722320"/>
                    <a:pt x="1860394" y="1723501"/>
                  </a:cubicBezTo>
                  <a:cubicBezTo>
                    <a:pt x="1697526" y="1764436"/>
                    <a:pt x="1559877" y="1709210"/>
                    <a:pt x="1367477" y="1723501"/>
                  </a:cubicBezTo>
                  <a:cubicBezTo>
                    <a:pt x="1175077" y="1737792"/>
                    <a:pt x="990789" y="1713971"/>
                    <a:pt x="858829" y="1723501"/>
                  </a:cubicBezTo>
                  <a:cubicBezTo>
                    <a:pt x="726869" y="1733031"/>
                    <a:pt x="460063" y="1708635"/>
                    <a:pt x="287256" y="1723501"/>
                  </a:cubicBezTo>
                  <a:cubicBezTo>
                    <a:pt x="150785" y="1705859"/>
                    <a:pt x="294" y="1577064"/>
                    <a:pt x="0" y="1436245"/>
                  </a:cubicBezTo>
                  <a:cubicBezTo>
                    <a:pt x="-35794" y="1222043"/>
                    <a:pt x="36700" y="1142331"/>
                    <a:pt x="0" y="884730"/>
                  </a:cubicBezTo>
                  <a:cubicBezTo>
                    <a:pt x="-36700" y="627130"/>
                    <a:pt x="18440" y="428222"/>
                    <a:pt x="0" y="287256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053951605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2279C90-1197-45ED-9972-EC7640089554}"/>
              </a:ext>
            </a:extLst>
          </p:cNvPr>
          <p:cNvSpPr/>
          <p:nvPr/>
        </p:nvSpPr>
        <p:spPr>
          <a:xfrm>
            <a:off x="3602580" y="4714314"/>
            <a:ext cx="372869" cy="24506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2E64F1-A820-4C7D-A548-1D84F90AF1BB}"/>
              </a:ext>
            </a:extLst>
          </p:cNvPr>
          <p:cNvSpPr/>
          <p:nvPr/>
        </p:nvSpPr>
        <p:spPr>
          <a:xfrm flipV="1">
            <a:off x="4449912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42503E8-A46F-467F-ACD6-4824BB103A3D}"/>
              </a:ext>
            </a:extLst>
          </p:cNvPr>
          <p:cNvCxnSpPr/>
          <p:nvPr/>
        </p:nvCxnSpPr>
        <p:spPr>
          <a:xfrm>
            <a:off x="4449912" y="5120392"/>
            <a:ext cx="1646088" cy="0"/>
          </a:xfrm>
          <a:prstGeom prst="straightConnector1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451B4A-11BC-436A-A5FC-9AFAC599E887}"/>
              </a:ext>
            </a:extLst>
          </p:cNvPr>
          <p:cNvSpPr/>
          <p:nvPr/>
        </p:nvSpPr>
        <p:spPr>
          <a:xfrm>
            <a:off x="5635318" y="5098621"/>
            <a:ext cx="553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B45B894-3193-4455-B891-3915895DBE85}"/>
              </a:ext>
            </a:extLst>
          </p:cNvPr>
          <p:cNvSpPr/>
          <p:nvPr/>
        </p:nvSpPr>
        <p:spPr>
          <a:xfrm>
            <a:off x="6972377" y="4000202"/>
            <a:ext cx="2147650" cy="1723501"/>
          </a:xfrm>
          <a:custGeom>
            <a:avLst/>
            <a:gdLst>
              <a:gd name="connsiteX0" fmla="*/ 0 w 2147650"/>
              <a:gd name="connsiteY0" fmla="*/ 287256 h 1723501"/>
              <a:gd name="connsiteX1" fmla="*/ 287256 w 2147650"/>
              <a:gd name="connsiteY1" fmla="*/ 0 h 1723501"/>
              <a:gd name="connsiteX2" fmla="*/ 780173 w 2147650"/>
              <a:gd name="connsiteY2" fmla="*/ 0 h 1723501"/>
              <a:gd name="connsiteX3" fmla="*/ 1288821 w 2147650"/>
              <a:gd name="connsiteY3" fmla="*/ 0 h 1723501"/>
              <a:gd name="connsiteX4" fmla="*/ 1860394 w 2147650"/>
              <a:gd name="connsiteY4" fmla="*/ 0 h 1723501"/>
              <a:gd name="connsiteX5" fmla="*/ 2147650 w 2147650"/>
              <a:gd name="connsiteY5" fmla="*/ 287256 h 1723501"/>
              <a:gd name="connsiteX6" fmla="*/ 2147650 w 2147650"/>
              <a:gd name="connsiteY6" fmla="*/ 838771 h 1723501"/>
              <a:gd name="connsiteX7" fmla="*/ 2147650 w 2147650"/>
              <a:gd name="connsiteY7" fmla="*/ 1436245 h 1723501"/>
              <a:gd name="connsiteX8" fmla="*/ 1860394 w 2147650"/>
              <a:gd name="connsiteY8" fmla="*/ 1723501 h 1723501"/>
              <a:gd name="connsiteX9" fmla="*/ 1367477 w 2147650"/>
              <a:gd name="connsiteY9" fmla="*/ 1723501 h 1723501"/>
              <a:gd name="connsiteX10" fmla="*/ 858829 w 2147650"/>
              <a:gd name="connsiteY10" fmla="*/ 1723501 h 1723501"/>
              <a:gd name="connsiteX11" fmla="*/ 287256 w 2147650"/>
              <a:gd name="connsiteY11" fmla="*/ 1723501 h 1723501"/>
              <a:gd name="connsiteX12" fmla="*/ 0 w 2147650"/>
              <a:gd name="connsiteY12" fmla="*/ 1436245 h 1723501"/>
              <a:gd name="connsiteX13" fmla="*/ 0 w 2147650"/>
              <a:gd name="connsiteY13" fmla="*/ 884730 h 1723501"/>
              <a:gd name="connsiteX14" fmla="*/ 0 w 2147650"/>
              <a:gd name="connsiteY14" fmla="*/ 287256 h 172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7650" h="1723501" extrusionOk="0">
                <a:moveTo>
                  <a:pt x="0" y="287256"/>
                </a:moveTo>
                <a:cubicBezTo>
                  <a:pt x="29955" y="108316"/>
                  <a:pt x="141917" y="-44613"/>
                  <a:pt x="287256" y="0"/>
                </a:cubicBezTo>
                <a:cubicBezTo>
                  <a:pt x="486888" y="-42884"/>
                  <a:pt x="535093" y="7195"/>
                  <a:pt x="780173" y="0"/>
                </a:cubicBezTo>
                <a:cubicBezTo>
                  <a:pt x="1025253" y="-7195"/>
                  <a:pt x="1068708" y="36426"/>
                  <a:pt x="1288821" y="0"/>
                </a:cubicBezTo>
                <a:cubicBezTo>
                  <a:pt x="1508934" y="-36426"/>
                  <a:pt x="1621771" y="44692"/>
                  <a:pt x="1860394" y="0"/>
                </a:cubicBezTo>
                <a:cubicBezTo>
                  <a:pt x="2041470" y="-18601"/>
                  <a:pt x="2141823" y="147958"/>
                  <a:pt x="2147650" y="287256"/>
                </a:cubicBezTo>
                <a:cubicBezTo>
                  <a:pt x="2165748" y="456134"/>
                  <a:pt x="2083889" y="692331"/>
                  <a:pt x="2147650" y="838771"/>
                </a:cubicBezTo>
                <a:cubicBezTo>
                  <a:pt x="2211411" y="985212"/>
                  <a:pt x="2132754" y="1222676"/>
                  <a:pt x="2147650" y="1436245"/>
                </a:cubicBezTo>
                <a:cubicBezTo>
                  <a:pt x="2137611" y="1615991"/>
                  <a:pt x="1995846" y="1722320"/>
                  <a:pt x="1860394" y="1723501"/>
                </a:cubicBezTo>
                <a:cubicBezTo>
                  <a:pt x="1697526" y="1764436"/>
                  <a:pt x="1559877" y="1709210"/>
                  <a:pt x="1367477" y="1723501"/>
                </a:cubicBezTo>
                <a:cubicBezTo>
                  <a:pt x="1175077" y="1737792"/>
                  <a:pt x="990789" y="1713971"/>
                  <a:pt x="858829" y="1723501"/>
                </a:cubicBezTo>
                <a:cubicBezTo>
                  <a:pt x="726869" y="1733031"/>
                  <a:pt x="460063" y="1708635"/>
                  <a:pt x="287256" y="1723501"/>
                </a:cubicBezTo>
                <a:cubicBezTo>
                  <a:pt x="150785" y="1705859"/>
                  <a:pt x="294" y="1577064"/>
                  <a:pt x="0" y="1436245"/>
                </a:cubicBezTo>
                <a:cubicBezTo>
                  <a:pt x="-35794" y="1222043"/>
                  <a:pt x="36700" y="1142331"/>
                  <a:pt x="0" y="884730"/>
                </a:cubicBezTo>
                <a:cubicBezTo>
                  <a:pt x="-36700" y="627130"/>
                  <a:pt x="18440" y="428222"/>
                  <a:pt x="0" y="287256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05395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9EBB73E-8C2C-4D7D-8882-68EA0B83A332}"/>
              </a:ext>
            </a:extLst>
          </p:cNvPr>
          <p:cNvSpPr/>
          <p:nvPr/>
        </p:nvSpPr>
        <p:spPr>
          <a:xfrm>
            <a:off x="6979617" y="5832301"/>
            <a:ext cx="2133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비밀번호로 활용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7" name="그래픽 4096" descr="키">
            <a:extLst>
              <a:ext uri="{FF2B5EF4-FFF2-40B4-BE49-F238E27FC236}">
                <a16:creationId xmlns:a16="http://schemas.microsoft.com/office/drawing/2014/main" id="{C60482EB-E3B4-44F2-8C1C-0630AD5A9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589001" y="4383291"/>
            <a:ext cx="914400" cy="914400"/>
          </a:xfrm>
          <a:prstGeom prst="rect">
            <a:avLst/>
          </a:prstGeom>
        </p:spPr>
      </p:pic>
      <p:sp>
        <p:nvSpPr>
          <p:cNvPr id="4099" name="TextBox 4098">
            <a:extLst>
              <a:ext uri="{FF2B5EF4-FFF2-40B4-BE49-F238E27FC236}">
                <a16:creationId xmlns:a16="http://schemas.microsoft.com/office/drawing/2014/main" id="{6B635907-22D2-4333-8BC5-49EFC41967F8}"/>
              </a:ext>
            </a:extLst>
          </p:cNvPr>
          <p:cNvSpPr txBox="1"/>
          <p:nvPr/>
        </p:nvSpPr>
        <p:spPr>
          <a:xfrm>
            <a:off x="-22172" y="6584192"/>
            <a:ext cx="5763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이미지 출처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몬스터 주식회사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 https://movie.naver.com/movie/bi/mi/basic.nhn?code=32112</a:t>
            </a: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B7919F-DFFD-49D3-B98C-A44652A1B07D}"/>
              </a:ext>
            </a:extLst>
          </p:cNvPr>
          <p:cNvSpPr txBox="1"/>
          <p:nvPr/>
        </p:nvSpPr>
        <p:spPr>
          <a:xfrm>
            <a:off x="5196369" y="3575594"/>
            <a:ext cx="1799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spc="6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&lt;Process&gt;</a:t>
            </a:r>
            <a:endParaRPr lang="ko-KR" altLang="en-US" sz="1400" spc="600" dirty="0">
              <a:solidFill>
                <a:schemeClr val="bg2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EEB044F-2655-4302-93B7-DFD10B0D6B76}"/>
              </a:ext>
            </a:extLst>
          </p:cNvPr>
          <p:cNvSpPr/>
          <p:nvPr/>
        </p:nvSpPr>
        <p:spPr>
          <a:xfrm>
            <a:off x="9635248" y="4493018"/>
            <a:ext cx="1423912" cy="932727"/>
          </a:xfrm>
          <a:prstGeom prst="roundRect">
            <a:avLst>
              <a:gd name="adj" fmla="val 1832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102" name="그래픽 4101" descr="눈">
            <a:extLst>
              <a:ext uri="{FF2B5EF4-FFF2-40B4-BE49-F238E27FC236}">
                <a16:creationId xmlns:a16="http://schemas.microsoft.com/office/drawing/2014/main" id="{11B2EECB-36D8-4CD3-8285-6BEC9B910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0004" y="4502182"/>
            <a:ext cx="914400" cy="9144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1077A8-80D6-494D-910F-DEB013CBA0CA}"/>
              </a:ext>
            </a:extLst>
          </p:cNvPr>
          <p:cNvSpPr/>
          <p:nvPr/>
        </p:nvSpPr>
        <p:spPr>
          <a:xfrm>
            <a:off x="9763689" y="4666993"/>
            <a:ext cx="1167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+a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홍채인식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75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300396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모든 보안 시스템의 목표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5D6E5F-B885-4AAC-B546-04F3EF60A2FF}"/>
              </a:ext>
            </a:extLst>
          </p:cNvPr>
          <p:cNvSpPr/>
          <p:nvPr/>
        </p:nvSpPr>
        <p:spPr>
          <a:xfrm>
            <a:off x="1132840" y="2901275"/>
            <a:ext cx="9926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대두되는 생체인식 보안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중에서도 눈에 띄는 성장 중인 비접촉식 얼굴인식과 홍채 인식</a:t>
            </a:r>
          </a:p>
        </p:txBody>
      </p:sp>
      <p:pic>
        <p:nvPicPr>
          <p:cNvPr id="40" name="그래픽 39" descr="정의의 저울">
            <a:extLst>
              <a:ext uri="{FF2B5EF4-FFF2-40B4-BE49-F238E27FC236}">
                <a16:creationId xmlns:a16="http://schemas.microsoft.com/office/drawing/2014/main" id="{A9A3C486-2572-47B2-A51D-11FD8FE0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560" y="1761466"/>
            <a:ext cx="914400" cy="9144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6FFA1B-437A-4A44-A441-DBF2341D8B0E}"/>
              </a:ext>
            </a:extLst>
          </p:cNvPr>
          <p:cNvSpPr/>
          <p:nvPr/>
        </p:nvSpPr>
        <p:spPr>
          <a:xfrm>
            <a:off x="1143234" y="1925915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보안성 </a:t>
            </a:r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&amp; 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편의성</a:t>
            </a:r>
            <a:endParaRPr lang="ko-KR" altLang="en-US" sz="3200" spc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243296" y="3957047"/>
            <a:ext cx="57054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연말기획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-2] 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출입통제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생체인식 시장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2020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핫 키워드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</a:t>
            </a:r>
            <a:endParaRPr lang="ko-KR" altLang="en-US" b="0" i="0" dirty="0">
              <a:solidFill>
                <a:srgbClr val="28282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3594353" y="4628786"/>
            <a:ext cx="500329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씨엠아이텍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이슈로 홍채인식 수요 증대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²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767477" y="5300525"/>
            <a:ext cx="46570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페이스 아이디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진짜 혁신인 이유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³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5850462"/>
            <a:ext cx="69295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기사 출처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https://www.boannews.com/media/view.asp?idx=92989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²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https://www.boannews.com/media/view.asp?idx=86954&amp;kind=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³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http://www.ohmynews.com/NWS_Web/View/at_pg.aspx?CNTN_CD=A0002373941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8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679260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그러나 맞닥뜨린 한계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736218" y="2346125"/>
            <a:ext cx="47195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이코노미스트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구멍 숭숭 뚫리는 생체인식 보안⁴</a:t>
            </a:r>
            <a:endParaRPr lang="ko-KR" altLang="en-US" b="0" i="0" dirty="0">
              <a:solidFill>
                <a:srgbClr val="28282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4277232" y="3031084"/>
            <a:ext cx="363753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S8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홍채 인식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만에 뚫렸다⁵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767477" y="3718410"/>
            <a:ext cx="49680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과학을읽다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사람 안구로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홍채인식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한다고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?⁶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4978685"/>
            <a:ext cx="63293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기사 출처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⁴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https://news.joins.com/article/23651357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u="sng" dirty="0">
                <a:solidFill>
                  <a:schemeClr val="bg1">
                    <a:lumMod val="75000"/>
                  </a:schemeClr>
                </a:solidFill>
              </a:rPr>
              <a:t>https://news.joins.com/article/21605621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⁶ </a:t>
            </a:r>
            <a:r>
              <a:rPr lang="en-US" altLang="ko-KR" sz="1400" u="sng" dirty="0">
                <a:solidFill>
                  <a:schemeClr val="bg1">
                    <a:lumMod val="75000"/>
                  </a:schemeClr>
                </a:solidFill>
              </a:rPr>
              <a:t>https://www.asiae.co.kr/article/2018062212592804104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 </a:t>
            </a:r>
            <a:r>
              <a:rPr lang="en-US" altLang="ko-KR" sz="1400" u="sng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https://m.etnews.com/20180220000165?obj=Tzo4OiJzdGRDbGFzcyI6Mjp7czo3OiJyZWZlcmVyIjtOO3M6NzoiZm9yd2FyZCI7czoxMzoid2ViIHRvIG1vYmlsZSI7fQ%3D%3D</a:t>
            </a:r>
            <a:endParaRPr lang="en-US" altLang="ko-KR" sz="1400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C608B-244B-408F-8B39-12BB65C104D5}"/>
              </a:ext>
            </a:extLst>
          </p:cNvPr>
          <p:cNvSpPr/>
          <p:nvPr/>
        </p:nvSpPr>
        <p:spPr>
          <a:xfrm>
            <a:off x="4362992" y="4400325"/>
            <a:ext cx="346601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아빠 아이폰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아들 얼굴에 뚫렸다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</a:t>
            </a:r>
          </a:p>
        </p:txBody>
      </p:sp>
    </p:spTree>
    <p:extLst>
      <p:ext uri="{BB962C8B-B14F-4D97-AF65-F5344CB8AC3E}">
        <p14:creationId xmlns:p14="http://schemas.microsoft.com/office/powerpoint/2010/main" val="280219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 descr="속눈썹">
            <a:extLst>
              <a:ext uri="{FF2B5EF4-FFF2-40B4-BE49-F238E27FC236}">
                <a16:creationId xmlns:a16="http://schemas.microsoft.com/office/drawing/2014/main" id="{4FAB8193-3556-4308-906E-CDA0B36F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601" y="1842256"/>
            <a:ext cx="2272797" cy="22727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2131918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개선할 수 있는 방법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62354C-8C88-40FD-AA43-FD1BE8BE0283}"/>
              </a:ext>
            </a:extLst>
          </p:cNvPr>
          <p:cNvSpPr/>
          <p:nvPr/>
        </p:nvSpPr>
        <p:spPr>
          <a:xfrm>
            <a:off x="1143234" y="3530278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Dynamic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눈 깜박임 패턴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12D3AA-94EC-4B29-BA19-8DF975C30FC5}"/>
              </a:ext>
            </a:extLst>
          </p:cNvPr>
          <p:cNvSpPr/>
          <p:nvPr/>
        </p:nvSpPr>
        <p:spPr>
          <a:xfrm>
            <a:off x="4306888" y="4602908"/>
            <a:ext cx="357822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28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28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4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40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850CDE3-3548-4240-9555-4D1F8F00853C}"/>
              </a:ext>
            </a:extLst>
          </p:cNvPr>
          <p:cNvSpPr/>
          <p:nvPr/>
        </p:nvSpPr>
        <p:spPr>
          <a:xfrm>
            <a:off x="3539613" y="4602908"/>
            <a:ext cx="589935" cy="510395"/>
          </a:xfrm>
          <a:custGeom>
            <a:avLst/>
            <a:gdLst>
              <a:gd name="connsiteX0" fmla="*/ 0 w 589935"/>
              <a:gd name="connsiteY0" fmla="*/ 127599 h 510395"/>
              <a:gd name="connsiteX1" fmla="*/ 334738 w 589935"/>
              <a:gd name="connsiteY1" fmla="*/ 127599 h 510395"/>
              <a:gd name="connsiteX2" fmla="*/ 334738 w 589935"/>
              <a:gd name="connsiteY2" fmla="*/ 0 h 510395"/>
              <a:gd name="connsiteX3" fmla="*/ 589935 w 589935"/>
              <a:gd name="connsiteY3" fmla="*/ 255198 h 510395"/>
              <a:gd name="connsiteX4" fmla="*/ 334738 w 589935"/>
              <a:gd name="connsiteY4" fmla="*/ 510395 h 510395"/>
              <a:gd name="connsiteX5" fmla="*/ 334738 w 589935"/>
              <a:gd name="connsiteY5" fmla="*/ 382796 h 510395"/>
              <a:gd name="connsiteX6" fmla="*/ 0 w 589935"/>
              <a:gd name="connsiteY6" fmla="*/ 382796 h 510395"/>
              <a:gd name="connsiteX7" fmla="*/ 0 w 589935"/>
              <a:gd name="connsiteY7" fmla="*/ 127599 h 51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935" h="510395" extrusionOk="0">
                <a:moveTo>
                  <a:pt x="0" y="127599"/>
                </a:moveTo>
                <a:cubicBezTo>
                  <a:pt x="141075" y="155614"/>
                  <a:pt x="223097" y="129322"/>
                  <a:pt x="334738" y="127599"/>
                </a:cubicBezTo>
                <a:cubicBezTo>
                  <a:pt x="324822" y="69172"/>
                  <a:pt x="340100" y="58183"/>
                  <a:pt x="334738" y="0"/>
                </a:cubicBezTo>
                <a:cubicBezTo>
                  <a:pt x="440760" y="63347"/>
                  <a:pt x="505635" y="192053"/>
                  <a:pt x="589935" y="255198"/>
                </a:cubicBezTo>
                <a:cubicBezTo>
                  <a:pt x="466315" y="339059"/>
                  <a:pt x="418725" y="438938"/>
                  <a:pt x="334738" y="510395"/>
                </a:cubicBezTo>
                <a:cubicBezTo>
                  <a:pt x="336992" y="460951"/>
                  <a:pt x="323773" y="427409"/>
                  <a:pt x="334738" y="382796"/>
                </a:cubicBezTo>
                <a:cubicBezTo>
                  <a:pt x="223513" y="412221"/>
                  <a:pt x="124436" y="371667"/>
                  <a:pt x="0" y="382796"/>
                </a:cubicBezTo>
                <a:cubicBezTo>
                  <a:pt x="-21130" y="266820"/>
                  <a:pt x="-4211" y="200204"/>
                  <a:pt x="0" y="127599"/>
                </a:cubicBezTo>
                <a:close/>
              </a:path>
            </a:pathLst>
          </a:custGeom>
          <a:noFill/>
          <a:ln w="38100">
            <a:solidFill>
              <a:srgbClr val="1F4E79"/>
            </a:solidFill>
            <a:extLst>
              <a:ext uri="{C807C97D-BFC1-408E-A445-0C87EB9F89A2}">
                <ask:lineSketchStyleProps xmlns:ask="http://schemas.microsoft.com/office/drawing/2018/sketchyshapes" sd="2582467555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93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1531</Words>
  <Application>Microsoft Office PowerPoint</Application>
  <PresentationFormat>와이드스크린</PresentationFormat>
  <Paragraphs>322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나눔스퀘어OTF ExtraBold</vt:lpstr>
      <vt:lpstr>Arial</vt:lpstr>
      <vt:lpstr>맑은 고딕</vt:lpstr>
      <vt:lpstr>나눔스퀘어OTF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김부용</dc:creator>
  <cp:lastModifiedBy>김부용</cp:lastModifiedBy>
  <cp:revision>743</cp:revision>
  <dcterms:created xsi:type="dcterms:W3CDTF">2021-04-08T04:34:50Z</dcterms:created>
  <dcterms:modified xsi:type="dcterms:W3CDTF">2021-06-03T00:13:34Z</dcterms:modified>
</cp:coreProperties>
</file>